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1978" r:id="rId2"/>
    <p:sldId id="2178" r:id="rId3"/>
    <p:sldId id="2295" r:id="rId4"/>
    <p:sldId id="2296" r:id="rId5"/>
    <p:sldId id="2170" r:id="rId6"/>
    <p:sldId id="2260" r:id="rId7"/>
    <p:sldId id="2298" r:id="rId8"/>
    <p:sldId id="2263" r:id="rId9"/>
    <p:sldId id="2266" r:id="rId10"/>
    <p:sldId id="2267" r:id="rId11"/>
    <p:sldId id="2288" r:id="rId12"/>
    <p:sldId id="2270" r:id="rId13"/>
    <p:sldId id="2271" r:id="rId14"/>
    <p:sldId id="2275" r:id="rId15"/>
    <p:sldId id="2279" r:id="rId16"/>
    <p:sldId id="2281" r:id="rId17"/>
    <p:sldId id="2283" r:id="rId18"/>
    <p:sldId id="2284" r:id="rId19"/>
    <p:sldId id="2285" r:id="rId20"/>
    <p:sldId id="2286" r:id="rId21"/>
    <p:sldId id="2195" r:id="rId22"/>
    <p:sldId id="2259" r:id="rId23"/>
    <p:sldId id="2226" r:id="rId24"/>
    <p:sldId id="2290" r:id="rId25"/>
    <p:sldId id="2230" r:id="rId26"/>
    <p:sldId id="2228" r:id="rId2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892" autoAdjust="0"/>
    <p:restoredTop sz="87588" autoAdjust="0"/>
  </p:normalViewPr>
  <p:slideViewPr>
    <p:cSldViewPr snapToGrid="0">
      <p:cViewPr varScale="1">
        <p:scale>
          <a:sx n="141" d="100"/>
          <a:sy n="141" d="100"/>
        </p:scale>
        <p:origin x="68" y="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8AA27D-DD44-49B3-8267-AAD7C290CB5E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E47F-EAC8-437F-9C6A-AB86FD5140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9436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28650" lvl="1" indent="-171450">
              <a:buFont typeface="Arial" panose="020B0604020202020204" pitchFamily="34" charset="0"/>
              <a:buChar char="•"/>
            </a:pPr>
            <a:endParaRPr lang="en-US" b="0" baseline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A04FE2-27EA-4007-98B9-D6C6C111B13A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ヒラギノ角ゴ Pro W3" pitchFamily="125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ヒラギノ角ゴ Pro W3" pitchFamily="12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8170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00763-C52B-00C9-16DB-5A6B5F8B9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1530B2-7401-0DFF-1EB4-508E191F78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023F76-B3B9-CCBC-1C03-B806FF3029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EAF303-084D-6493-DA48-FB62DB2E4F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5182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지도자들이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국제협회의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지원하는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방법은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단순히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이해하는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정도에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그쳐서는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안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되고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이를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적극적으로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실천하여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모범을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보여야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9430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603EB-884E-EF7D-8625-3BE51D46F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062203-A2C6-9988-F5B6-329E891187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620182-5E80-F9D9-D7A2-19365F1DE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6CA76-C6BC-274A-3CAC-E0D531841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38381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213A38-31F7-CCB9-CF00-6361E472E1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C1DC7D-6E1E-032D-B1D4-CDADE8B427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E950D9-A556-4739-B45E-4D806DA6AD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B91790-954D-28DA-0B54-A5B654A4AB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180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0235A-1418-9228-D8A0-105FC05C92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511FEB-E021-1D00-E8EB-42E47F6CED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974866-98C9-548F-2A1D-45FDB2FB27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58455E-E0D3-BAF1-73D7-15F9A5A5A9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01511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6E408-F958-A634-F6CB-13480DB861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B35C67-9F71-7687-8DB9-FFBD069742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2643D0-F3EC-FA81-E8CF-06A39A2702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1)</a:t>
            </a:r>
            <a:r>
              <a:rPr lang="ko-KR" altLang="en-US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회의나 행사 의 취지나 목적을 정확히 이해 향후 클럽운영에 반영</a:t>
            </a:r>
            <a:endParaRPr lang="en-US" altLang="ko-KR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2)</a:t>
            </a:r>
            <a:r>
              <a:rPr lang="ko-KR" altLang="en-US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동남아대회 국제대회 </a:t>
            </a:r>
            <a:r>
              <a:rPr lang="en-US" altLang="ko-KR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</a:t>
            </a:r>
            <a:r>
              <a:rPr lang="ko-KR" altLang="en-US" sz="4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자긍심을고취</a:t>
            </a:r>
            <a:r>
              <a:rPr lang="en-US" altLang="ko-KR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회원과의 소통으로 </a:t>
            </a:r>
            <a:r>
              <a:rPr lang="ko-KR" altLang="en-US" sz="4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인화단결계기</a:t>
            </a:r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7E7987-17CD-B9B3-83F0-AEF5499908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86650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4F34F-7580-FCCE-666C-D185EA9198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13941A-62CF-8178-DE1B-0D52BDAA82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D676BC-B669-539E-A73D-C0E0281639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467334-C7BC-1734-0D12-FA308D3261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6123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132F9A-F9FC-D899-B219-7336AE89C2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FEA115-1E3D-ED6B-3FCD-E0EEB0F559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B28526-0190-88A7-9D31-A3F9055711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93038F-B779-7BD8-1FDC-689C09F0DE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37298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A1ACEF-008C-0BC1-FE13-B3A8CE4AA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BB53C0-8500-EFB1-F386-6FC28CEFAD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2B26F5-8EB8-328F-26D1-6B833FCA50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9273D2-ADCD-0A36-85C1-1B1CE203EC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24007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553BAD-E4D4-8B31-A427-FF2D70C95B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17D836-FA30-9C97-B6EB-8CD95018B2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3BF6C9-E013-641C-548E-750BFB0EF1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30FB91-9E5D-3621-6CAA-12FCDF9C19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52619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3A423-B4BD-85D7-44C5-52338D92D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C89342-ABC2-7DBB-18BC-7F8E542DB6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F413FA-29F4-BDA8-AF55-61D4A64A28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⒧ 클럽 글로벌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액션팀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(GAT/Global Action Team)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구성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① 클럽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GAT(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회장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글로벌 액션팀의 의장이 되어 클럽 지도력위원장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회원위원장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봉사위원장이 되는 클럽 부회장에 유능한 라이온이 선출되도록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② 클럽 지도력위원장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(GLT):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부회장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테이머와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함께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③ 클럽 회원위원장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(GMT):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부회장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테일 트위스트와 함께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④ 클럽 봉사위원장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(GST):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부회장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멘토 및 위원회와 함께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⑤ 클럽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LCIF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코디네이터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직전회장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ED6F8D-BF82-B150-D3FA-B9F8CD9B45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5468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B5607-025A-4323-7D3F-0AE1FBEBB9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D3ABFB-6E46-B4D6-DBD0-F1A5FBD7C9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2E3356-8714-AD02-E615-AAAF9CA4DF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⑶ 지도력 개발 및 클럽 운영에서 우수한 활동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임원 전원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① 클럽 임원이 해당 직책을 위한 연수에 참여하나요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② 클럽 임원과 회원이 지대 또는 지역 회의에 참석하나요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③ 회의와 행사를 효과적으로 계획 및 관리하고 있나요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회원 전원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① 회원에게 지도자의 직책을 맡도록 장려하고 있나요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② 회원이 정기적으로 클럽활동에 참석 및 참여하고 있나요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③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윤리강령에 따라 클럽이 운영되고 있나요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④ 클럽의 회의 형식을 재고해야 하나요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⑤ 회원에게 아이디어 공유를 요청하나요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그로 인해 회원은 자신의 의견이 가치 있다고 생각하나요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AA6CDD-F1D4-CFC2-B473-0ADAFBB3A3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45901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5D7E3E-165A-0DC0-3182-D109F29F5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790ED9-8FEE-7CF1-2620-F729A13AD0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2B2823-4FFD-1DEC-DE50-72CFE243B7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A5BCB3-7133-1AE2-81F1-1FD4D6C486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35854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A4D57C-C0B2-DF34-0434-4A179FC94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746C1B-A096-556F-933D-D2141861EC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A4E2BD-F747-9602-7ACB-3422F7B457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F43490-C35E-376C-B202-F7302768CE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4580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7561C1-B98D-8BA2-78BC-6A0437A8E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F0B034-9B6D-8C78-B340-E3864122C1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1C8B9E-F6A5-25EE-39EF-F74554117A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D1635D-BCCA-2A5A-2CA2-D3AF8F4681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25117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E1357B-40BD-6E31-A43F-81B7580076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2FC38F-14FE-E8AA-8473-6F2FCBB98F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DAAC2B-F926-364C-BB5F-A3A0A9ED65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6) </a:t>
            </a:r>
            <a:r>
              <a:rPr lang="ko-KR" altLang="en-US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차기회장 사전 준비 사항</a:t>
            </a:r>
            <a:endParaRPr lang="en-US" altLang="ko-KR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제</a:t>
            </a:r>
            <a:r>
              <a:rPr lang="en-US" altLang="ko-KR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부회장 과정 교재 </a:t>
            </a:r>
            <a:r>
              <a:rPr lang="en-US" altLang="ko-KR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19~20</a:t>
            </a:r>
            <a:r>
              <a:rPr lang="ko-KR" altLang="en-US" sz="4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페이지 차기회장 사전 준비 사항 참조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727087-31A7-857D-ED42-CC276E912B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91638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3DAFFB-D5CF-96F0-8134-6C87E620A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1CA714-3E9D-591D-0956-2C071488B3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86D9B5-B1C7-656B-BC83-32467F245B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9F6713-9BC7-F66D-4390-051ABCB128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37166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39BD3-ED05-F5C2-D341-539B767F0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EDF1FA-E244-2171-5AA9-2BA971667A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B50628-C03B-E268-FAEC-BD7D23E2C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D1F06-1310-9A9D-F682-D1C4153F6F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0363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0F185-7354-2511-2A07-02BEE12FD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0DC565A-B7E3-2F1F-0A27-9D27D5A576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8F64907-07D1-2D87-2513-1B93D3B7A7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4069149-F0BC-C549-3E13-3F3454ED81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26786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8DEA9-5130-8136-DF9C-D5DF4F6C6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1BE8EB-81DB-0F2B-1BE5-F841F53499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F3F3D8-09BA-3FBB-9017-2326B34162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ko-KR" altLang="en-US" dirty="0"/>
              <a:t>라이온 포탈을 활동 수업 도중 모두 가입하게 하십시오</a:t>
            </a:r>
            <a:r>
              <a:rPr lang="en-US" altLang="ko-KR" dirty="0"/>
              <a:t>.  </a:t>
            </a:r>
          </a:p>
          <a:p>
            <a:pPr marL="0" indent="0">
              <a:buFont typeface="Arial"/>
              <a:buNone/>
            </a:pPr>
            <a:r>
              <a:rPr lang="ko-KR" altLang="en-US" dirty="0"/>
              <a:t>간혹 국제협회 담당자가 승인 메일을 보내는 시기가 늦어질 수도 있으나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/>
              <a:t>주말이 끼지 않은 평일의 경우 대부분 하루 정도의 시간이 지나면 답변이 오기 때문에 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 err="1"/>
              <a:t>연박을</a:t>
            </a:r>
            <a:r>
              <a:rPr lang="ko-KR" altLang="en-US" dirty="0"/>
              <a:t> 하는 연수회인 경우 모두 가입을 완료하도록 지도하십시오</a:t>
            </a:r>
            <a:r>
              <a:rPr lang="en-US" altLang="ko-KR" dirty="0"/>
              <a:t>.</a:t>
            </a:r>
            <a:r>
              <a:rPr lang="ko-KR" altLang="en-US" dirty="0"/>
              <a:t>  </a:t>
            </a:r>
            <a:endParaRPr lang="ko-KR" altLang="ko-KR" dirty="0"/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123B46-F367-A0BB-123E-9F0898905D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77541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7EFBB-1CBB-8E44-E30F-B211A5A37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3158D9-8B73-6480-19E5-43C1DDB57B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303513-A28D-F3A1-EF1F-FD45760FEA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36375B-EB54-8C18-E461-3CBAE562B0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3706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13194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6473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2C7B34-69E0-CB7F-EE7A-F2FEDA11A7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5E2100A-CB9F-1064-F70E-D85FA1AD9B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128983-6AA5-8F74-56D1-D17B5B408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FB357D-BBB1-3621-EC3B-992C4A6C1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06E54D-3A3C-4B15-2F37-143F5E0F9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4746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AE158-956B-EDB0-C4BC-4C415C90F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3AC90B-6556-D2DB-1B16-727F8D250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CF6641-F7C3-64F9-989E-686A532F3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23E41E5-4508-5C19-0514-DAEAB0F61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F52262F-1485-BBBC-9324-4C53A29AB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821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E86DB5-DB21-C622-C568-980B3C691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B951288-C45D-E24D-A580-3D00F58522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90095C3-AC82-C50D-5C14-973317BB6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1B97A5-7641-7347-0B1F-D19866CDA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807009-5C9B-4DDB-B045-9AD7AAE0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5837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F038D7-0C25-A261-4E38-405450E01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667F3E-BAB3-4266-BC7B-87908CDF2B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9BE23B9-7DEC-CD44-B22C-B8D75093F5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970C60E-DA16-A9D8-0F67-F37342D94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BC677A-0CAA-F5FC-ED54-9D62475B2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60B9DC0-EF44-68C2-2D30-D8AB6B6CF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3575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A63270-07E5-1435-7627-AD72524DD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D43191-1E6F-1DB2-99A2-4EB7B0634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F500ED-468F-798C-A857-DC14D03492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1755C3F-9268-87CC-79E5-921599A57E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ACAD2DA-F4C6-2837-93D4-DB940CFCB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E9760A8-4186-B7CF-85F2-C7B393F61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6B69959-60D4-CE78-2FD5-2F877BFA4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FBCCC63-5DF6-8F6C-711E-334C9E90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094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B8EF6E-DCEB-8C01-761A-2F6DC1DF4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EE30E9D-D34A-2735-70CA-DC50D0B67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48A5406-18AF-AA7C-246E-C7068EB03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58E0E25-CEEF-CE36-AF23-23BFCA264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738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1350E89-CEBD-2D63-6395-9FC3F75B0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616516E-FF8B-1E94-7B62-187214B7D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5EBA17C-185D-9F49-F397-E65A72F7B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79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2DC772-5509-6479-0846-2D67508A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04AF56-4FFB-5213-F416-7544C9987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EA25F64-8DEB-59FA-C0B3-BE1B729F23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B64627B-2ECF-C0A2-8F7A-7081F8E24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0190B-C021-F263-2D30-1C96CBCBA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93C4520-0B3F-9E69-F60B-978B689D2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9184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91B3E6-2F69-81E1-58D4-F0CAB422C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0FF3EAE-1389-2155-30C0-B9E4087A15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0B2022C-F227-1F95-23B7-AE89D33B5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0AC3650-B0AE-D983-BF68-AFB892D66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F5904DD-7D37-983E-E226-3CEF71EA1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8D7D6BF-CA5C-FB4A-48CC-59DBE03EC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94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165A8B-54F4-F4BF-125C-67C66340D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F7FC3B4-FE16-31F2-DAAC-9A9990A1E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28810E-FF15-038B-0CF0-7409A9A70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C996E0-D274-F2DD-1655-816E9B146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6C8EBA-1D98-98B6-6696-7A14CE9C7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197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90C7F20-EB67-3DD9-842C-4029F0C125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B5FB37-CC5F-1542-ACFD-FD1059025C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DBBF6E0-ABAA-A979-33A0-46611A0A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DC26391-8288-E8C2-0D6F-1845EC58D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6255BC-603A-1136-2BE5-48B617C2C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7525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- 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6507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304A3C6-90AA-61A2-5A4C-ED4B966A2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E6A069F-0E3F-7C1A-1ACD-8C70A8902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FBE823-5242-22E1-89A0-74F03ADA6B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C8ACF3-D5A2-C111-93C1-7D646E189C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E57D64-7532-A829-E9CF-1159F9AA48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259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hyperlink" Target="http://www.lionsclubs.org/" TargetMode="Externa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ackground - Solid">
            <a:extLst>
              <a:ext uri="{FF2B5EF4-FFF2-40B4-BE49-F238E27FC236}">
                <a16:creationId xmlns:a16="http://schemas.microsoft.com/office/drawing/2014/main" id="{FA6F3AB3-2C1F-A844-8981-4F983B900005}"/>
              </a:ext>
            </a:extLst>
          </p:cNvPr>
          <p:cNvSpPr/>
          <p:nvPr/>
        </p:nvSpPr>
        <p:spPr>
          <a:xfrm>
            <a:off x="-2" y="446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44000"/>
                  </a:prstClr>
                </a:solidFill>
                <a:effectLst/>
                <a:uLnTx/>
                <a:uFillTx/>
                <a:latin typeface="Segoe UI Semibold"/>
                <a:ea typeface="+mn-ea"/>
                <a:cs typeface="+mn-cs"/>
              </a:rPr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F32238-50AC-B241-8673-70E1D9E86A2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/>
          <a:stretch/>
        </p:blipFill>
        <p:spPr>
          <a:xfrm>
            <a:off x="9906000" y="-1"/>
            <a:ext cx="2286000" cy="2286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8A3D658-1C59-CF45-BFB2-3FC2D6F153F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/>
          <a:stretch/>
        </p:blipFill>
        <p:spPr>
          <a:xfrm rot="10800000">
            <a:off x="-1" y="4572001"/>
            <a:ext cx="2286000" cy="2286000"/>
          </a:xfrm>
          <a:prstGeom prst="rect">
            <a:avLst/>
          </a:prstGeom>
        </p:spPr>
      </p:pic>
      <p:sp>
        <p:nvSpPr>
          <p:cNvPr id="21" name="Page Number - White">
            <a:extLst>
              <a:ext uri="{FF2B5EF4-FFF2-40B4-BE49-F238E27FC236}">
                <a16:creationId xmlns:a16="http://schemas.microsoft.com/office/drawing/2014/main" id="{76A478BC-656F-F14D-AD96-832D42C7A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ヒラギノ角ゴ Pro W3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ヒラギノ角ゴ Pro W3" charset="0"/>
            </a:endParaRPr>
          </a:p>
        </p:txBody>
      </p:sp>
      <p:sp>
        <p:nvSpPr>
          <p:cNvPr id="3" name="Body Copy">
            <a:extLst>
              <a:ext uri="{FF2B5EF4-FFF2-40B4-BE49-F238E27FC236}">
                <a16:creationId xmlns:a16="http://schemas.microsoft.com/office/drawing/2014/main" id="{F296EA79-2CC8-47AE-80BA-B3303F2E67DC}"/>
              </a:ext>
            </a:extLst>
          </p:cNvPr>
          <p:cNvSpPr txBox="1">
            <a:spLocks/>
          </p:cNvSpPr>
          <p:nvPr/>
        </p:nvSpPr>
        <p:spPr>
          <a:xfrm>
            <a:off x="762000" y="3009900"/>
            <a:ext cx="10668000" cy="838200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48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제</a:t>
            </a:r>
            <a:r>
              <a:rPr lang="en-US" altLang="ko-KR" sz="48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48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 과정</a:t>
            </a:r>
          </a:p>
        </p:txBody>
      </p:sp>
      <p:pic>
        <p:nvPicPr>
          <p:cNvPr id="2" name="Picture 1" descr="lionlogo_white.eps">
            <a:extLst>
              <a:ext uri="{FF2B5EF4-FFF2-40B4-BE49-F238E27FC236}">
                <a16:creationId xmlns:a16="http://schemas.microsoft.com/office/drawing/2014/main" id="{C9CA956A-4D34-AA22-F5D0-0031E0AA94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0282" y="318182"/>
            <a:ext cx="1451429" cy="1415871"/>
          </a:xfrm>
          <a:prstGeom prst="rect">
            <a:avLst/>
          </a:prstGeom>
        </p:spPr>
      </p:pic>
      <p:sp>
        <p:nvSpPr>
          <p:cNvPr id="5" name="Yellow Bar">
            <a:extLst>
              <a:ext uri="{FF2B5EF4-FFF2-40B4-BE49-F238E27FC236}">
                <a16:creationId xmlns:a16="http://schemas.microsoft.com/office/drawing/2014/main" id="{3C7D8F47-4B1F-44C3-0564-27428DF69746}"/>
              </a:ext>
            </a:extLst>
          </p:cNvPr>
          <p:cNvSpPr/>
          <p:nvPr/>
        </p:nvSpPr>
        <p:spPr>
          <a:xfrm>
            <a:off x="4012003" y="2633250"/>
            <a:ext cx="4164071" cy="73751"/>
          </a:xfrm>
          <a:prstGeom prst="rect">
            <a:avLst/>
          </a:prstGeom>
          <a:solidFill>
            <a:srgbClr val="B3B2B1"/>
          </a:solidFill>
          <a:ln>
            <a:solidFill>
              <a:srgbClr val="B3B2B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5565A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B1295F7F-9D73-AF01-FF91-6BC6448739E0}"/>
              </a:ext>
            </a:extLst>
          </p:cNvPr>
          <p:cNvSpPr txBox="1">
            <a:spLocks/>
          </p:cNvSpPr>
          <p:nvPr/>
        </p:nvSpPr>
        <p:spPr>
          <a:xfrm>
            <a:off x="796585" y="1906684"/>
            <a:ext cx="10668000" cy="838200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3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3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연수교재</a:t>
            </a: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3DE3B248-B346-8FB0-5BB3-F639BAFB8FC8}"/>
              </a:ext>
            </a:extLst>
          </p:cNvPr>
          <p:cNvSpPr txBox="1">
            <a:spLocks/>
          </p:cNvSpPr>
          <p:nvPr/>
        </p:nvSpPr>
        <p:spPr>
          <a:xfrm>
            <a:off x="796585" y="5183612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endParaRPr lang="ko-KR" altLang="en-US" sz="3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8" name="Body Copy">
            <a:extLst>
              <a:ext uri="{FF2B5EF4-FFF2-40B4-BE49-F238E27FC236}">
                <a16:creationId xmlns:a16="http://schemas.microsoft.com/office/drawing/2014/main" id="{D1028A84-AFB1-E7AB-BF8E-1F017193DAA5}"/>
              </a:ext>
            </a:extLst>
          </p:cNvPr>
          <p:cNvSpPr txBox="1">
            <a:spLocks/>
          </p:cNvSpPr>
          <p:nvPr/>
        </p:nvSpPr>
        <p:spPr>
          <a:xfrm>
            <a:off x="4230911" y="5768743"/>
            <a:ext cx="3730173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dist"/>
            <a:endParaRPr lang="ko-KR" altLang="en-US" sz="3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A6824738-DB14-4822-C098-46CD339BF1B3}"/>
              </a:ext>
            </a:extLst>
          </p:cNvPr>
          <p:cNvSpPr txBox="1">
            <a:spLocks/>
          </p:cNvSpPr>
          <p:nvPr/>
        </p:nvSpPr>
        <p:spPr>
          <a:xfrm>
            <a:off x="727415" y="5102607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</a:p>
        </p:txBody>
      </p:sp>
    </p:spTree>
    <p:extLst>
      <p:ext uri="{BB962C8B-B14F-4D97-AF65-F5344CB8AC3E}">
        <p14:creationId xmlns:p14="http://schemas.microsoft.com/office/powerpoint/2010/main" val="794035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242C84-4DF8-7FBB-17CA-0BCA75000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D4DA9A4-0CDB-3003-E02A-8C749049CF43}"/>
              </a:ext>
            </a:extLst>
          </p:cNvPr>
          <p:cNvSpPr/>
          <p:nvPr/>
        </p:nvSpPr>
        <p:spPr>
          <a:xfrm>
            <a:off x="-2351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fontAlgn="base"/>
            <a:endParaRPr lang="ko-KR" alt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2C801066-24BB-F807-4BB7-9632C6192737}"/>
              </a:ext>
            </a:extLst>
          </p:cNvPr>
          <p:cNvSpPr/>
          <p:nvPr/>
        </p:nvSpPr>
        <p:spPr>
          <a:xfrm>
            <a:off x="-2351" y="0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552E086E-E0D5-29CE-6F83-B5D903F4328A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598B649-B78C-F8D0-3BCD-3DB338A68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3F4FDA9B-2F82-09C2-711D-3166AA8A8FD0}"/>
              </a:ext>
            </a:extLst>
          </p:cNvPr>
          <p:cNvSpPr txBox="1">
            <a:spLocks/>
          </p:cNvSpPr>
          <p:nvPr/>
        </p:nvSpPr>
        <p:spPr>
          <a:xfrm>
            <a:off x="3407870" y="409385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 목표</a:t>
            </a:r>
            <a:endParaRPr lang="ko-KR" sz="4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0211F964-6CD9-7538-DD93-3DABE87209A9}"/>
              </a:ext>
            </a:extLst>
          </p:cNvPr>
          <p:cNvSpPr txBox="1">
            <a:spLocks/>
          </p:cNvSpPr>
          <p:nvPr/>
        </p:nvSpPr>
        <p:spPr>
          <a:xfrm>
            <a:off x="3340072" y="1753008"/>
            <a:ext cx="7709128" cy="463808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323F9E8F-4F9B-2FF4-2FE1-4C72F9B32330}"/>
              </a:ext>
            </a:extLst>
          </p:cNvPr>
          <p:cNvSpPr/>
          <p:nvPr/>
        </p:nvSpPr>
        <p:spPr>
          <a:xfrm>
            <a:off x="3525649" y="1640860"/>
            <a:ext cx="2183775" cy="65983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09569AD-2A50-3846-0F7B-88D1F4F98BE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20" y="175895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B650DA-A63E-6ED8-5F17-CD11699CED11}"/>
              </a:ext>
            </a:extLst>
          </p:cNvPr>
          <p:cNvSpPr txBox="1"/>
          <p:nvPr/>
        </p:nvSpPr>
        <p:spPr>
          <a:xfrm>
            <a:off x="3237135" y="2148466"/>
            <a:ext cx="72628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400" b="1" dirty="0">
                <a:solidFill>
                  <a:schemeClr val="bg1"/>
                </a:solidFill>
                <a:latin typeface="+mj-lt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제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부회장의 역할과 임무를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라이온스의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회의 및 행사와 교육을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사업계획 및 예산 수립을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클럽 헌장 및 부칙을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자료 활용 방법을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8473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7BE17-D30D-E584-4E8C-32EAF793B3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9EFE634E-7D55-17C0-1698-946C07B6373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BC747932-67F6-5146-26CB-0B46D22F2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6F6752BF-8BCE-8BF8-977A-B06CFBE378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F7C29D05-46B9-334C-C91D-43AE7C3AF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71663B93-CF61-C4D4-260D-5247BC4F8B3D}"/>
              </a:ext>
            </a:extLst>
          </p:cNvPr>
          <p:cNvSpPr txBox="1">
            <a:spLocks/>
          </p:cNvSpPr>
          <p:nvPr/>
        </p:nvSpPr>
        <p:spPr>
          <a:xfrm>
            <a:off x="-155684" y="-13624"/>
            <a:ext cx="6864258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Ⅰ.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국제협회 우선사업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DBF016E-BF36-9BF2-65BA-1CADB743FBA6}"/>
              </a:ext>
            </a:extLst>
          </p:cNvPr>
          <p:cNvSpPr txBox="1">
            <a:spLocks/>
          </p:cNvSpPr>
          <p:nvPr/>
        </p:nvSpPr>
        <p:spPr>
          <a:xfrm>
            <a:off x="1065459" y="3062505"/>
            <a:ext cx="10902030" cy="2638274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우선사업</a:t>
            </a:r>
            <a:endParaRPr lang="en-US" altLang="ko-KR" sz="30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지속적으로 진행되는 우선사업 </a:t>
            </a:r>
            <a:endParaRPr lang="en-US" altLang="ko-KR" sz="2400" dirty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상황에 따라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목표를 정하여 진행되는 한시적 우선사업 </a:t>
            </a:r>
            <a:endParaRPr lang="en-US" altLang="ko-KR" sz="2400" dirty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현재 우선사업은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</a:t>
            </a: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LCIF</a:t>
            </a:r>
            <a:r>
              <a:rPr lang="ko-KR" altLang="en-US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지원</a:t>
            </a:r>
            <a:endParaRPr lang="en-US" altLang="ko-KR" sz="24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(2) Mission 1.5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달성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(2027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일까지 회원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150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 달성목표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/>
            <a:endParaRPr lang="en-US" altLang="ko-KR" sz="2800" b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9C5C7EA0-425A-F6E2-E144-94FABE3E76AB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D94267F-DF25-78D7-CEF1-45C7094CEA8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3267" y="224961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403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>
              <a:lnSpc>
                <a:spcPts val="9500"/>
              </a:lnSpc>
              <a:spcBef>
                <a:spcPts val="0"/>
              </a:spcBef>
            </a:pPr>
            <a:endParaRPr lang="ko-KR" altLang="ko-KR" b="1" dirty="0">
              <a:solidFill>
                <a:srgbClr val="EBB700"/>
              </a:solidFill>
              <a:latin typeface="+mj-ea"/>
              <a:cs typeface="Arial Narrow" panose="020B0604020202020204" pitchFamily="34" charset="0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343891" y="1257291"/>
            <a:ext cx="7604698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3000" b="1" dirty="0">
              <a:latin typeface="+mj-ea"/>
              <a:ea typeface="+mj-ea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89DABC-4CB6-B0A3-1C0A-34E29CFA39D7}"/>
              </a:ext>
            </a:extLst>
          </p:cNvPr>
          <p:cNvSpPr txBox="1"/>
          <p:nvPr/>
        </p:nvSpPr>
        <p:spPr>
          <a:xfrm>
            <a:off x="964968" y="1826739"/>
            <a:ext cx="10755078" cy="39605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4)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 방법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LCIF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지원의 경우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지도자들이 직접 각종 교부금 내용을 홍보하고 재단에 기부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l"/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Mission 1.5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달성의 경우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회원감소에 대한 심각성을 적극 홍보하고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지도자가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신입회원을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영입하고 신생클럽을 조직하는 것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6" name="Body Copy">
            <a:extLst>
              <a:ext uri="{FF2B5EF4-FFF2-40B4-BE49-F238E27FC236}">
                <a16:creationId xmlns:a16="http://schemas.microsoft.com/office/drawing/2014/main" id="{87848D94-1DD3-DAE6-4581-C1CEC5F1E794}"/>
              </a:ext>
            </a:extLst>
          </p:cNvPr>
          <p:cNvSpPr txBox="1">
            <a:spLocks/>
          </p:cNvSpPr>
          <p:nvPr/>
        </p:nvSpPr>
        <p:spPr>
          <a:xfrm>
            <a:off x="-379575" y="-92298"/>
            <a:ext cx="748067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Ⅰ.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국제협회 우선사업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FEB3237-2457-52B7-1D7B-182C8D87CF0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4779" y="20414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679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6E02-8219-E3A2-BF81-6A0F159CA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BA9A6769-C770-91A5-8832-7DEEC906301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4C6928B4-4057-52F2-27AF-4B0363F489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280200A-B973-DF4D-CF0F-C8EB28F77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8138679-B534-2E88-D48E-382E320CB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1EADBBD-2F77-E9F8-C0F7-78FFBD6694DE}"/>
              </a:ext>
            </a:extLst>
          </p:cNvPr>
          <p:cNvSpPr txBox="1">
            <a:spLocks/>
          </p:cNvSpPr>
          <p:nvPr/>
        </p:nvSpPr>
        <p:spPr>
          <a:xfrm>
            <a:off x="343872" y="211578"/>
            <a:ext cx="9223874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제</a:t>
            </a: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부회장의 역할과 임무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EDC4135D-EED3-9662-9867-B00DCE64AD1C}"/>
              </a:ext>
            </a:extLst>
          </p:cNvPr>
          <p:cNvSpPr txBox="1">
            <a:spLocks/>
          </p:cNvSpPr>
          <p:nvPr/>
        </p:nvSpPr>
        <p:spPr>
          <a:xfrm>
            <a:off x="2410998" y="5316902"/>
            <a:ext cx="10122973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 제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부회장의 역할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(1) </a:t>
            </a:r>
            <a:r>
              <a:rPr kumimoji="0" lang="ko-KR" altLang="en-US" sz="24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회장부재시 업무대행 준비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장단점 파악 및 개선주도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차기회장 연수 및 지도력 계발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ea"/>
            </a:endParaRPr>
          </a:p>
          <a:p>
            <a:pPr marL="457200" indent="-457200" algn="l">
              <a:buAutoNum type="arabicParenR"/>
            </a:pPr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84DA286-56BF-0735-9A57-058BA00300D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7EB4DBE-89C3-6561-3790-EAB6B736270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5801" y="266405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247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C6149-3CB4-60C6-14E0-E861006D74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4287EE10-D0EF-C613-CFA2-5B72702866F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220A6D81-959C-4440-2B7C-5668FCB9F1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53526" y="10259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85159BB5-E5E6-0697-20F1-8946EF3ABA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F3EEED9E-987E-97F0-C9EB-CC8E45C58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9E0DCBC2-A0F1-3A1F-D324-F44E84BF60AB}"/>
              </a:ext>
            </a:extLst>
          </p:cNvPr>
          <p:cNvSpPr txBox="1">
            <a:spLocks/>
          </p:cNvSpPr>
          <p:nvPr/>
        </p:nvSpPr>
        <p:spPr>
          <a:xfrm>
            <a:off x="299268" y="-82813"/>
            <a:ext cx="864847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제</a:t>
            </a: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부회장의 역할과 임무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96769828-5656-E1F7-DCFD-5C7985CCE01B}"/>
              </a:ext>
            </a:extLst>
          </p:cNvPr>
          <p:cNvSpPr txBox="1">
            <a:spLocks/>
          </p:cNvSpPr>
          <p:nvPr/>
        </p:nvSpPr>
        <p:spPr>
          <a:xfrm>
            <a:off x="1109745" y="4856829"/>
            <a:ext cx="10794978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제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부회장의 임무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과거와 현재의 장단점 파악 단점보완 장점은 계승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 회기를 토대로 클럽 개선 계획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(CQI)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발전방향 수립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GLT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로서 직책에 맞는 교육을 통해 효과적인 팀이 되도록 노력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(4)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운영위원회의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멤버로써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회장을 보좌하고 향후 클럽 운영의 발판을 삼음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        </a:t>
            </a:r>
            <a:endParaRPr lang="ko-KR" altLang="en-US" sz="2000" dirty="0">
              <a:solidFill>
                <a:schemeClr val="bg1"/>
              </a:solidFill>
              <a:latin typeface="+mj-lt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+mj-lt"/>
              <a:ea typeface="+mn-ea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ea"/>
            </a:endParaRPr>
          </a:p>
          <a:p>
            <a:pPr marL="457200" indent="-457200" algn="l">
              <a:buAutoNum type="arabicParenR"/>
            </a:pPr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5C961FA6-349D-270E-3BF4-BBD076EE0D2A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D37F17C9-6C7D-9BC1-693A-0E82839EF37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194" y="265105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924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EE284-FEEE-CB07-0D89-27F54C5B56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6FAAC793-ECFB-6404-F920-CB3E49841C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75530202-D3F8-EC64-DE08-93EDE6F135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62447" y="22303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D47633F7-E87E-D367-1CB1-EE11744282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98E4A799-5AF6-CC39-6289-4A6B3E1DE0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49ED750-F053-F077-C32B-122B4A2FED93}"/>
              </a:ext>
            </a:extLst>
          </p:cNvPr>
          <p:cNvSpPr txBox="1">
            <a:spLocks/>
          </p:cNvSpPr>
          <p:nvPr/>
        </p:nvSpPr>
        <p:spPr>
          <a:xfrm>
            <a:off x="299268" y="-82813"/>
            <a:ext cx="864847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제</a:t>
            </a: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부회장의 역할과 임무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CEBF113D-0716-2971-1EA7-281CF26E7A1D}"/>
              </a:ext>
            </a:extLst>
          </p:cNvPr>
          <p:cNvSpPr txBox="1">
            <a:spLocks/>
          </p:cNvSpPr>
          <p:nvPr/>
        </p:nvSpPr>
        <p:spPr>
          <a:xfrm>
            <a:off x="1109745" y="4856829"/>
            <a:ext cx="10794978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+mj-lt"/>
              <a:ea typeface="+mn-ea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ea"/>
            </a:endParaRPr>
          </a:p>
          <a:p>
            <a:pPr marL="457200" indent="-457200" algn="l">
              <a:buAutoNum type="arabicParenR"/>
            </a:pPr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E8D95151-73B4-CEED-66F9-08E38B4265B7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9E89118-4A1E-DA35-BE68-3A95E54C4BB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7008" y="111938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41A031-A2ED-572E-C8A0-ABF2EBA6F72D}"/>
              </a:ext>
            </a:extLst>
          </p:cNvPr>
          <p:cNvSpPr txBox="1"/>
          <p:nvPr/>
        </p:nvSpPr>
        <p:spPr>
          <a:xfrm>
            <a:off x="1369947" y="1473174"/>
            <a:ext cx="10285307" cy="50685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회장으로의 전환 준비</a:t>
            </a:r>
            <a:endParaRPr lang="en-US" altLang="ko-KR" sz="3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선거 후 세부추진계획 수립   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차기 임원과 협력 일정확정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회장취임후 업무준비 효과적 진행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이취임식 인수인계 적극지원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200000"/>
              </a:lnSpc>
            </a:pP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회원과의 소통</a:t>
            </a:r>
          </a:p>
          <a:p>
            <a:pPr algn="l">
              <a:lnSpc>
                <a:spcPct val="150000"/>
              </a:lnSpc>
            </a:pPr>
            <a:r>
              <a:rPr lang="ko-KR" altLang="en-US" sz="1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정기적 소통 채널 운영   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친목 증진과 참여유도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의견수렴과 반영의 선순환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경청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292529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B55320-E80E-6A75-D206-235678550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8B99DEDF-68AA-056B-67C0-4826D0545BB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6C20809F-0B4E-8004-295B-E8BD2F40C6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EEFC16FC-3997-D3F4-F85E-621D9FCDBC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28A37A27-F3B1-7AED-84A1-B5CA81CEAFA9}"/>
              </a:ext>
            </a:extLst>
          </p:cNvPr>
          <p:cNvSpPr txBox="1">
            <a:spLocks/>
          </p:cNvSpPr>
          <p:nvPr/>
        </p:nvSpPr>
        <p:spPr>
          <a:xfrm>
            <a:off x="765139" y="-82516"/>
            <a:ext cx="10110361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36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회의 및 행사와 교육 참가의 중요성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FB720648-5847-741D-74F6-C63120F82F70}"/>
              </a:ext>
            </a:extLst>
          </p:cNvPr>
          <p:cNvSpPr txBox="1">
            <a:spLocks/>
          </p:cNvSpPr>
          <p:nvPr/>
        </p:nvSpPr>
        <p:spPr>
          <a:xfrm>
            <a:off x="958406" y="4558186"/>
            <a:ext cx="10951096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상황에 따라 다를 수 있음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클럽회의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월례회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총회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정기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지대 회의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 회의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(4)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회의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행사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해당 지구와 클럽에 따라 다를 수 있음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지대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연차대회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동양 및 동남아 대회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(OSEAL) –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국제대회 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합동 체육대회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합동 봉사사업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자선 골프대회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자선 등반대회 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+mn-ea"/>
                <a:ea typeface="+mn-ea"/>
              </a:rPr>
              <a:t> </a:t>
            </a:r>
            <a:endParaRPr lang="ko-KR" altLang="en-US" sz="2400" dirty="0">
              <a:solidFill>
                <a:schemeClr val="bg1"/>
              </a:solidFill>
              <a:latin typeface="+mj-lt"/>
              <a:ea typeface="+mn-ea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ea"/>
            </a:endParaRPr>
          </a:p>
          <a:p>
            <a:pPr marL="457200" indent="-457200" algn="l">
              <a:buAutoNum type="arabicParenR"/>
            </a:pPr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A7106040-DC65-162E-C1B7-5E72645BC16A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FE8BBB76-FAD2-E466-7A10-C8E563D5685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5501" y="158053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6764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D02A2E-D921-7CB5-8EB0-0E82F40CE7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52BEF827-50E8-239C-3FC1-7D9D041760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B1F80D0F-B091-CA33-7D12-8EDB2D32FC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645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98D1D81C-2DD8-2207-0ED2-0F75EB5F72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000126CE-5AEF-DEE1-11C4-8F13F6812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F1E3457F-B883-BE4B-E790-9DC883CEB5CE}"/>
              </a:ext>
            </a:extLst>
          </p:cNvPr>
          <p:cNvSpPr txBox="1">
            <a:spLocks/>
          </p:cNvSpPr>
          <p:nvPr/>
        </p:nvSpPr>
        <p:spPr>
          <a:xfrm>
            <a:off x="782981" y="-131581"/>
            <a:ext cx="10061296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36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회의 및 행사와 교육 참가의 중요성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618B43B6-FFF5-0F21-F677-F80A0E2419DE}"/>
              </a:ext>
            </a:extLst>
          </p:cNvPr>
          <p:cNvSpPr txBox="1">
            <a:spLocks/>
          </p:cNvSpPr>
          <p:nvPr/>
        </p:nvSpPr>
        <p:spPr>
          <a:xfrm>
            <a:off x="1569162" y="4591650"/>
            <a:ext cx="10181282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교육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상황에 따라 다를 수 있음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신입회원 연수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,4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,8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 연수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차기 회장 연수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반드시 참가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(4)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지대별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지역별 합동 연수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(5)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임원 연수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(6)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지구주관 클럽연수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(7)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멜빈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존스의 밤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(LCIF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세미나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(8)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지도력 아카데미 과정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(9)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주관 지도력 연수 과정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(ELLI, RLLI, FDI, LCIP)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b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endParaRPr lang="ko-KR" altLang="en-US" sz="2400" dirty="0">
              <a:solidFill>
                <a:schemeClr val="bg1"/>
              </a:solidFill>
              <a:latin typeface="+mj-lt"/>
              <a:ea typeface="+mn-ea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ea"/>
            </a:endParaRPr>
          </a:p>
          <a:p>
            <a:pPr marL="457200" indent="-457200" algn="l">
              <a:buAutoNum type="arabicParenR"/>
            </a:pPr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163C243B-1B23-1EF3-1957-15AA27973F4A}"/>
              </a:ext>
            </a:extLst>
          </p:cNvPr>
          <p:cNvSpPr/>
          <p:nvPr/>
        </p:nvSpPr>
        <p:spPr>
          <a:xfrm rot="10800000">
            <a:off x="0" y="-1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FF256B24-F561-9DEE-328C-ECDAFBB5037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278" y="116522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143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5FDB0-CB49-9285-F0C5-823F2136B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A6A6F028-D59B-CE87-0F81-647A5FC5B6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99EB5630-93FD-66F6-8870-B02916DE23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13158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9EE743EB-B884-8941-4A70-77D860B1CD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08DF1ABE-CB96-C42E-8223-3354369DFF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0A5CE6C2-AFA2-DB74-DA9B-9461D0751E16}"/>
              </a:ext>
            </a:extLst>
          </p:cNvPr>
          <p:cNvSpPr txBox="1">
            <a:spLocks/>
          </p:cNvSpPr>
          <p:nvPr/>
        </p:nvSpPr>
        <p:spPr>
          <a:xfrm>
            <a:off x="794272" y="-118658"/>
            <a:ext cx="10016691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36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회의 및 행사와 교육 참가의 중요성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0A43A0EC-5E94-44F0-416E-6F4E8240A430}"/>
              </a:ext>
            </a:extLst>
          </p:cNvPr>
          <p:cNvSpPr txBox="1">
            <a:spLocks/>
          </p:cNvSpPr>
          <p:nvPr/>
        </p:nvSpPr>
        <p:spPr>
          <a:xfrm>
            <a:off x="1608136" y="4765609"/>
            <a:ext cx="9248691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 및 행사 참가의 중요성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취지나 목적을 정확히 이해하고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향후 클럽 운영에 반영할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준비를 하여야 함</a:t>
            </a: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동양 및 동남아대회와 국제대회 등을 통한 글로벌 봉사로의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확장성 제고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+mj-lt"/>
                <a:ea typeface="맑은 고딕" panose="020B0503020000020004" pitchFamily="50" charset="-127"/>
              </a:rPr>
              <a:t> 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endParaRPr lang="ko-KR" altLang="en-US" sz="2400" dirty="0">
              <a:solidFill>
                <a:schemeClr val="bg1"/>
              </a:solidFill>
              <a:latin typeface="+mj-lt"/>
              <a:ea typeface="+mn-ea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ea"/>
            </a:endParaRPr>
          </a:p>
          <a:p>
            <a:pPr marL="457200" indent="-457200" algn="l">
              <a:buAutoNum type="arabicParenR"/>
            </a:pPr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E2184563-C5B7-8648-4300-805F6211E487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1D7E172-7961-000D-25B9-545089B11F0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7870" y="116522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975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218F8-84E9-011A-3C58-CD3550138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125C6870-FF5F-3AB4-5D1A-DBEDEE502D2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5E50CA3C-C796-B77A-3BC4-34346047EF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5CE30F4B-9B33-A951-EE45-36A6E2A142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E3439583-7869-CD45-DEEB-D2E970F37D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46E16CE8-52D2-9030-6A28-9F792D99502B}"/>
              </a:ext>
            </a:extLst>
          </p:cNvPr>
          <p:cNvSpPr txBox="1">
            <a:spLocks/>
          </p:cNvSpPr>
          <p:nvPr/>
        </p:nvSpPr>
        <p:spPr>
          <a:xfrm>
            <a:off x="764309" y="-216331"/>
            <a:ext cx="1021295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36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회의 및 행사와 교육 참가의 중요성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B712CDB0-BAAB-45CF-9FCF-A9831AA6C9CE}"/>
              </a:ext>
            </a:extLst>
          </p:cNvPr>
          <p:cNvSpPr txBox="1">
            <a:spLocks/>
          </p:cNvSpPr>
          <p:nvPr/>
        </p:nvSpPr>
        <p:spPr>
          <a:xfrm>
            <a:off x="1808555" y="4954486"/>
            <a:ext cx="9614753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 진행법의 사전 학습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20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 진행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로버트 </a:t>
            </a:r>
            <a:r>
              <a:rPr lang="ko-KR" altLang="en-US" sz="2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회의법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ko-KR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회의법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-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의사 정족수와 의결 정족수 모두에 위임장 인정이 안된다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 진행법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ko-KR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일정한 원칙으로 합리적 결론 도출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ko-KR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의장이 지켜야 할 원칙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㉠ 동의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動議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제안할 수 없음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㉡ 토론에 참여하여 자기 의견을 발표할 수 없음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안건에 대한 사전 준비 철저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+mj-lt"/>
                <a:ea typeface="맑은 고딕" panose="020B0503020000020004" pitchFamily="50" charset="-127"/>
              </a:rPr>
              <a:t> 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endParaRPr lang="ko-KR" altLang="en-US" sz="2400" dirty="0">
              <a:solidFill>
                <a:schemeClr val="bg1"/>
              </a:solidFill>
              <a:latin typeface="+mj-lt"/>
              <a:ea typeface="+mn-ea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+mj-lt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j-ea"/>
            </a:endParaRPr>
          </a:p>
          <a:p>
            <a:pPr marL="457200" indent="-457200" algn="l">
              <a:buAutoNum type="arabicParenR"/>
            </a:pPr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E8305AEE-36BA-1BD6-AF34-EBCC767B3784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8E98CE1-329E-E400-9F29-6EB69E4A764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1041" y="153593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317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AF788-6B47-71F9-C05F-C909F0C640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4F8D22FC-1212-6E6C-12AD-2807AB6D30D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65BB2A86-A43F-35B3-3AC8-A46D74E33C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5073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98F6DF5E-5528-BE24-0CC8-EE411D14C7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E41A41F3-7B34-CBC8-6C33-876729F042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0D3190D0-3A73-7301-4300-AA58708B2BE7}"/>
              </a:ext>
            </a:extLst>
          </p:cNvPr>
          <p:cNvSpPr txBox="1">
            <a:spLocks/>
          </p:cNvSpPr>
          <p:nvPr/>
        </p:nvSpPr>
        <p:spPr>
          <a:xfrm>
            <a:off x="831215" y="-112557"/>
            <a:ext cx="1000777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36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회의 및 행사와 교육 참가의 중요성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2C1F8B65-A5AB-8370-9DE0-F825517877CE}"/>
              </a:ext>
            </a:extLst>
          </p:cNvPr>
          <p:cNvSpPr txBox="1">
            <a:spLocks/>
          </p:cNvSpPr>
          <p:nvPr/>
        </p:nvSpPr>
        <p:spPr>
          <a:xfrm>
            <a:off x="1359197" y="3784816"/>
            <a:ext cx="10630274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2200" dirty="0">
              <a:solidFill>
                <a:schemeClr val="bg1"/>
              </a:solidFill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</a:rPr>
              <a:t>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주관 차기회장 연수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,3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,4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,8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연수등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참가의 중요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주관 초급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지도력 연수회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(ELLI)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참가의 중요성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D66BDACB-1A38-AFA2-21A9-D30FB327D7EB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B8CE83C-02C9-F4CF-A3E2-FA6604B5873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615" y="50731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B58A10-762A-82F7-F934-9F3DA97F8923}"/>
              </a:ext>
            </a:extLst>
          </p:cNvPr>
          <p:cNvSpPr txBox="1"/>
          <p:nvPr/>
        </p:nvSpPr>
        <p:spPr>
          <a:xfrm>
            <a:off x="1199273" y="2158334"/>
            <a:ext cx="62000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6)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교육 참가에 대한 중요성</a:t>
            </a:r>
          </a:p>
        </p:txBody>
      </p:sp>
    </p:spTree>
    <p:extLst>
      <p:ext uri="{BB962C8B-B14F-4D97-AF65-F5344CB8AC3E}">
        <p14:creationId xmlns:p14="http://schemas.microsoft.com/office/powerpoint/2010/main" val="40577673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912E40-45E3-FC77-D0BB-938A2F784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AE92D220-E4C5-918B-9FD9-3092806B1A0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770C7B47-A555-8858-B7E6-2C27D3603F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B10FCACA-7C64-301F-7504-9085F5AF53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85713D82-9895-621C-A697-5B6A97AB4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490F1FE0-1684-3693-7DAA-2D34517F944E}"/>
              </a:ext>
            </a:extLst>
          </p:cNvPr>
          <p:cNvSpPr txBox="1">
            <a:spLocks/>
          </p:cNvSpPr>
          <p:nvPr/>
        </p:nvSpPr>
        <p:spPr>
          <a:xfrm>
            <a:off x="737546" y="-185107"/>
            <a:ext cx="10279859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36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회의 및 행사와 교육 참가의 중요성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C6790AE1-8D7F-1E92-3702-0C1590234474}"/>
              </a:ext>
            </a:extLst>
          </p:cNvPr>
          <p:cNvSpPr txBox="1">
            <a:spLocks/>
          </p:cNvSpPr>
          <p:nvPr/>
        </p:nvSpPr>
        <p:spPr>
          <a:xfrm>
            <a:off x="1434370" y="4898273"/>
            <a:ext cx="9529509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2200" dirty="0">
              <a:solidFill>
                <a:schemeClr val="bg1"/>
              </a:solidFill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</a:rPr>
              <a:t>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글로벌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액션팀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(GAT/Global Action Team)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 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GAT(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회장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   </a:t>
            </a: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지도력위원장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(GLT) :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제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 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 </a:t>
            </a:r>
            <a:r>
              <a:rPr lang="ko-KR" altLang="en-US" sz="2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테이머와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함께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클럽 회원위원장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(GMT) :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제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 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테일 트위스트와 함께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클럽 봉사위원장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(GST) :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제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 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멘토 및 위원회와 함께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클럽 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LCIF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코디네이터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직전회장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8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A8F0B795-6F49-3D9C-D60F-14E50B21D1D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B167C18-7942-6590-A5B6-4EAB450EA6E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1231" y="62996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61B2A24-42F3-F95A-E320-3761632EF2C0}"/>
              </a:ext>
            </a:extLst>
          </p:cNvPr>
          <p:cNvSpPr txBox="1"/>
          <p:nvPr/>
        </p:nvSpPr>
        <p:spPr>
          <a:xfrm>
            <a:off x="1263718" y="1602888"/>
            <a:ext cx="62000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7)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GAT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이해하고 활용</a:t>
            </a:r>
          </a:p>
        </p:txBody>
      </p:sp>
    </p:spTree>
    <p:extLst>
      <p:ext uri="{BB962C8B-B14F-4D97-AF65-F5344CB8AC3E}">
        <p14:creationId xmlns:p14="http://schemas.microsoft.com/office/powerpoint/2010/main" val="998331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8285FD-B1DE-69EE-B182-1055D1C2BA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5BA089AE-A046-F867-CF26-FE94EFDFCA4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75D4C628-D0D1-721B-E0DE-4C00440450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-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DDAFE620-47F8-93DF-7130-F307DEFA7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EB48BB07-AE54-2506-8019-E45B727EED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1D1B6543-8C96-18DA-5447-B734ED1F2EE1}"/>
              </a:ext>
            </a:extLst>
          </p:cNvPr>
          <p:cNvSpPr txBox="1">
            <a:spLocks/>
          </p:cNvSpPr>
          <p:nvPr/>
        </p:nvSpPr>
        <p:spPr>
          <a:xfrm>
            <a:off x="1063161" y="-131581"/>
            <a:ext cx="6562845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</a:t>
            </a: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사업계획 및 예산 수립 준비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EB2AA97B-9C05-332C-31C3-93A9C71CB7C6}"/>
              </a:ext>
            </a:extLst>
          </p:cNvPr>
          <p:cNvSpPr txBox="1">
            <a:spLocks/>
          </p:cNvSpPr>
          <p:nvPr/>
        </p:nvSpPr>
        <p:spPr>
          <a:xfrm>
            <a:off x="1986998" y="5344707"/>
            <a:ext cx="11576370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2200" dirty="0">
              <a:solidFill>
                <a:schemeClr val="bg1"/>
              </a:solidFill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</a:rPr>
              <a:t>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신입회원 영입을 통한 클럽 활성화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 latinLnBrk="0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새로운 봉사 기회를 통한 클럽 활성화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지도력 개발 및 클럽 운영에서 우수한 활동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(4)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지역사회와 클럽의 성과 공유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</a:rPr>
              <a:t>    </a:t>
            </a:r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8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849E64FA-6364-CDC1-5FEB-1B9C7E8BB91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FDD3259-E86F-A34B-95AC-18A0C1C2630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6533" y="116521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69B69E-6F79-1AEE-BF33-2456B99820CE}"/>
              </a:ext>
            </a:extLst>
          </p:cNvPr>
          <p:cNvSpPr txBox="1"/>
          <p:nvPr/>
        </p:nvSpPr>
        <p:spPr>
          <a:xfrm>
            <a:off x="1466319" y="1708215"/>
            <a:ext cx="103522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l">
              <a:buAutoNum type="arabicParenR"/>
            </a:pP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운영계획 수립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학습센터 클럽 개선 계획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(CQI)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참조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0851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1BEE3-1B98-855F-FCA0-43A210E6D7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96961D9C-2BD5-659E-26A4-A38C4EF8060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B6FA1882-449A-D24F-89F6-5D890BA106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78055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BA7C85CF-C330-03B9-91EA-62462316B0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89DC23E9-6941-F3C9-C3B9-D8DF9ED6EB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82CB59A1-24B6-9054-F0AA-015FE0340F09}"/>
              </a:ext>
            </a:extLst>
          </p:cNvPr>
          <p:cNvSpPr txBox="1">
            <a:spLocks/>
          </p:cNvSpPr>
          <p:nvPr/>
        </p:nvSpPr>
        <p:spPr>
          <a:xfrm>
            <a:off x="419027" y="-148888"/>
            <a:ext cx="7823954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</a:t>
            </a: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사업계획 및 예산 수립 준비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3029D79D-B4A6-ABD4-674C-E0651A390473}"/>
              </a:ext>
            </a:extLst>
          </p:cNvPr>
          <p:cNvSpPr txBox="1">
            <a:spLocks/>
          </p:cNvSpPr>
          <p:nvPr/>
        </p:nvSpPr>
        <p:spPr>
          <a:xfrm>
            <a:off x="1199273" y="5410497"/>
            <a:ext cx="11383164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2200" b="0" dirty="0">
              <a:solidFill>
                <a:schemeClr val="bg1"/>
              </a:solidFill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+mn-ea"/>
                <a:ea typeface="+mn-ea"/>
              </a:rPr>
              <a:t> 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장단점과 문제점 분석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⑵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지역사회가 요구하는 봉사사업 추진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⑶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실천 방안을 세부적으로 수립하여 클럽의 효율적인 운영에 대비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⑷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지출예산을 먼저 수립하고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지출예산 대비 수입예산을 수립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⑸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봉사사업비의 고정금액을 최우선 편성 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예산의 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30%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이상 권장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⑹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 회원이 공감하는 합리적인 예산 편성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</a:rPr>
              <a:t>            </a:t>
            </a:r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8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A8161F5B-25BF-0A1C-94B9-82645793C0F0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D4BB271-5CBD-FA1C-4BFD-81288676630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26" y="116522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A18CC7-9D73-6A1B-1D91-AED8DC55518C}"/>
              </a:ext>
            </a:extLst>
          </p:cNvPr>
          <p:cNvSpPr txBox="1"/>
          <p:nvPr/>
        </p:nvSpPr>
        <p:spPr>
          <a:xfrm>
            <a:off x="1022621" y="1626040"/>
            <a:ext cx="56370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합리적인 계획수립 방안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044705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CD450-21CA-0939-3535-758803A82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3900ACAB-5F7E-4A0A-BDB9-FD30B0AA872C}"/>
              </a:ext>
            </a:extLst>
          </p:cNvPr>
          <p:cNvSpPr/>
          <p:nvPr/>
        </p:nvSpPr>
        <p:spPr>
          <a:xfrm>
            <a:off x="0" y="4504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24FAC9C-C640-7688-E656-2DE29E0C9B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6AAA6157-1FA0-0EDA-8FEB-A3FC478C00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92DE4190-B0C8-3D4B-7554-8245BA8C1E21}"/>
              </a:ext>
            </a:extLst>
          </p:cNvPr>
          <p:cNvSpPr txBox="1">
            <a:spLocks/>
          </p:cNvSpPr>
          <p:nvPr/>
        </p:nvSpPr>
        <p:spPr>
          <a:xfrm>
            <a:off x="1063161" y="-131581"/>
            <a:ext cx="6666447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</a:t>
            </a: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사업계획 및 예산 수립 준비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56CA97AD-A017-C352-BFE0-D97E1979C80F}"/>
              </a:ext>
            </a:extLst>
          </p:cNvPr>
          <p:cNvSpPr txBox="1">
            <a:spLocks/>
          </p:cNvSpPr>
          <p:nvPr/>
        </p:nvSpPr>
        <p:spPr>
          <a:xfrm>
            <a:off x="2179997" y="5375930"/>
            <a:ext cx="11383164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2200" b="0" dirty="0">
              <a:solidFill>
                <a:schemeClr val="bg1"/>
              </a:solidFill>
            </a:endParaRPr>
          </a:p>
          <a:p>
            <a:pPr algn="l"/>
            <a:endParaRPr lang="en-US" altLang="ko-KR" sz="2200" b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 latinLnBrk="0">
              <a:buAutoNum type="arabicParenBoth"/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봉사는 회원의 공감대가 형성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회원간 갈등문제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 latinLnBrk="0">
              <a:buAutoNum type="arabicParenBoth"/>
            </a:pP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회원의 참석율과 지역사회가 요구하는 봉사 인가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algn="l" latinLnBrk="0"/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더나은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회원 모집을 위한 대책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(4)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상위직책에 맞는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교육연수의 참여문제</a:t>
            </a:r>
          </a:p>
          <a:p>
            <a:pPr algn="l"/>
            <a:endParaRPr lang="ko-KR" altLang="en-US" sz="2400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</a:rPr>
              <a:t>            </a:t>
            </a:r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8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74A4DB5-76E9-A2C7-C72D-A37696A25956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EEC9EEE-3E95-1882-0B92-99FE7044AD4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2117" y="116522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F13936-1B6B-397E-9702-D2D30A46C0B5}"/>
              </a:ext>
            </a:extLst>
          </p:cNvPr>
          <p:cNvSpPr txBox="1"/>
          <p:nvPr/>
        </p:nvSpPr>
        <p:spPr>
          <a:xfrm>
            <a:off x="1548329" y="1753389"/>
            <a:ext cx="76067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사업계획 </a:t>
            </a:r>
            <a:r>
              <a:rPr lang="ko-KR" altLang="en-US" sz="3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수립시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참고사항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24500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E6EDC-72C3-5AA8-C0D3-DCDB7C3B41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E6556B45-671F-91B4-4D2A-2712B3F75D63}"/>
              </a:ext>
            </a:extLst>
          </p:cNvPr>
          <p:cNvSpPr/>
          <p:nvPr/>
        </p:nvSpPr>
        <p:spPr>
          <a:xfrm>
            <a:off x="-24682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9A3B34A4-EC30-04CF-BC08-C420300B3E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13AB3635-81BC-593B-0C5C-68110833F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7BF1EBED-1B98-9474-45D5-09C6888BE182}"/>
              </a:ext>
            </a:extLst>
          </p:cNvPr>
          <p:cNvSpPr txBox="1">
            <a:spLocks/>
          </p:cNvSpPr>
          <p:nvPr/>
        </p:nvSpPr>
        <p:spPr>
          <a:xfrm>
            <a:off x="826755" y="-104818"/>
            <a:ext cx="6698088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</a:t>
            </a: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사업계획 및 예산 수립 준비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F4289834-E523-7E5A-CD6E-731FA36BD6E7}"/>
              </a:ext>
            </a:extLst>
          </p:cNvPr>
          <p:cNvSpPr txBox="1">
            <a:spLocks/>
          </p:cNvSpPr>
          <p:nvPr/>
        </p:nvSpPr>
        <p:spPr>
          <a:xfrm>
            <a:off x="947460" y="5455937"/>
            <a:ext cx="11383164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endParaRPr lang="ko-KR" altLang="en-US" dirty="0"/>
          </a:p>
          <a:p>
            <a:pPr algn="l"/>
            <a:r>
              <a:rPr lang="en-US" altLang="ko-KR" sz="2400" dirty="0">
                <a:solidFill>
                  <a:schemeClr val="bg1"/>
                </a:solidFill>
              </a:rPr>
              <a:t>       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예산의 집행여부 점검</a:t>
            </a:r>
          </a:p>
          <a:p>
            <a:pPr algn="l" latinLnBrk="0"/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⑵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회비 및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봉사금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납부 점검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5)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국제의무금 부과기준 감안 예산편성</a:t>
            </a: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국제의무금은 연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US$50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(7.1-12.31)·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하반기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(1.1-6.30)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각각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US$25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씩 나누어 부과</a:t>
            </a:r>
          </a:p>
          <a:p>
            <a:pPr algn="l" latinLnBrk="0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☞ 가족회원은 회원 부과금액의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1/2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부과</a:t>
            </a:r>
          </a:p>
          <a:p>
            <a:pPr algn="l"/>
            <a:endParaRPr lang="en-US" altLang="ko-KR" sz="2400" dirty="0">
              <a:solidFill>
                <a:schemeClr val="bg1"/>
              </a:solidFill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</a:rPr>
              <a:t>            </a:t>
            </a:r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8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2C1C48F5-2DAC-8731-0492-5F0FDC95E5E7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06073BDE-ECCD-A71F-9AD5-D46075BBF0A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9818" y="107187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B8EE26-E543-6F77-DECB-62E63C992F87}"/>
              </a:ext>
            </a:extLst>
          </p:cNvPr>
          <p:cNvSpPr txBox="1"/>
          <p:nvPr/>
        </p:nvSpPr>
        <p:spPr>
          <a:xfrm>
            <a:off x="1324767" y="1510577"/>
            <a:ext cx="89491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 </a:t>
            </a:r>
            <a:r>
              <a:rPr lang="ko-KR" altLang="en-US" sz="3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수립시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참고사항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2217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3578F3-2502-01E6-6424-15FA1E1DD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BC361F85-956A-9E19-E712-C9A6602AB3D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EC5C3A01-F28B-1165-5F15-3691C66FE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B3E7F760-C77B-D6DB-F588-8A60937B8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A01A51A0-C290-EF43-240F-D709E073A3F0}"/>
              </a:ext>
            </a:extLst>
          </p:cNvPr>
          <p:cNvSpPr txBox="1">
            <a:spLocks/>
          </p:cNvSpPr>
          <p:nvPr/>
        </p:nvSpPr>
        <p:spPr>
          <a:xfrm>
            <a:off x="1063161" y="-131581"/>
            <a:ext cx="6546431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</a:t>
            </a: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사업계획 및 예산 수립 준비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B93BD37B-60FD-B638-2629-2FC727784C20}"/>
              </a:ext>
            </a:extLst>
          </p:cNvPr>
          <p:cNvSpPr txBox="1">
            <a:spLocks/>
          </p:cNvSpPr>
          <p:nvPr/>
        </p:nvSpPr>
        <p:spPr>
          <a:xfrm>
            <a:off x="1840612" y="5467053"/>
            <a:ext cx="11383164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dirty="0"/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당면과제를 사전 확인 및 숙지</a:t>
            </a: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</a:p>
          <a:p>
            <a:pPr algn="l" latinLnBrk="0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 회장을 수행할 참모와 조직을 구성</a:t>
            </a: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</a:p>
          <a:p>
            <a:pPr algn="l" latinLnBrk="0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총무와 재무를 사전 인선하여 사업계획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등을 편성</a:t>
            </a: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 latinLnBrk="0"/>
            <a:r>
              <a:rPr lang="ko-KR" altLang="en-US" sz="2800" dirty="0">
                <a:solidFill>
                  <a:schemeClr val="bg1"/>
                </a:solidFill>
              </a:rPr>
              <a:t>   </a:t>
            </a:r>
            <a:endParaRPr lang="en-US" altLang="ko-KR" sz="2400" dirty="0">
              <a:solidFill>
                <a:schemeClr val="bg1"/>
              </a:solidFill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</a:rPr>
              <a:t>            </a:t>
            </a:r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8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3E17A845-010D-A667-96A1-59C314382FAF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FB134F2-3579-2731-7285-EA05C24D6D8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700" y="171434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756C5A-7127-BD75-7654-0B0B8A74732A}"/>
              </a:ext>
            </a:extLst>
          </p:cNvPr>
          <p:cNvSpPr txBox="1"/>
          <p:nvPr/>
        </p:nvSpPr>
        <p:spPr>
          <a:xfrm>
            <a:off x="1470393" y="1753389"/>
            <a:ext cx="86772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6)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차기회장 사전 준비 사항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413813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639928-1BB2-547F-2081-7817D0DDB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24D455A-CCBE-114D-055D-741F86DEAB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3AF53A5E-74FE-7D2A-8276-B5D856BCA8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82566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CB9D7BF-E651-6FDC-ED75-C3D9B09A43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7E3951F2-B767-AD32-EC1C-AB6FD7962E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0E380AE-CC4C-622A-6CC9-3551FC2A8002}"/>
              </a:ext>
            </a:extLst>
          </p:cNvPr>
          <p:cNvSpPr txBox="1">
            <a:spLocks/>
          </p:cNvSpPr>
          <p:nvPr/>
        </p:nvSpPr>
        <p:spPr>
          <a:xfrm>
            <a:off x="742094" y="-157756"/>
            <a:ext cx="7247519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4</a:t>
            </a: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표준 클럽 헌장 및 부칙의 이해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9DC1E542-56D4-D3DF-634D-F9760BE66B32}"/>
              </a:ext>
            </a:extLst>
          </p:cNvPr>
          <p:cNvSpPr txBox="1">
            <a:spLocks/>
          </p:cNvSpPr>
          <p:nvPr/>
        </p:nvSpPr>
        <p:spPr>
          <a:xfrm>
            <a:off x="1285615" y="5340964"/>
            <a:ext cx="11383164" cy="66015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1600" b="0" dirty="0">
              <a:solidFill>
                <a:schemeClr val="bg1"/>
              </a:solidFill>
            </a:endParaRPr>
          </a:p>
          <a:p>
            <a:pPr algn="l"/>
            <a:endParaRPr lang="en-US" altLang="ko-KR" sz="1600" b="0" dirty="0">
              <a:solidFill>
                <a:schemeClr val="bg1"/>
              </a:solidFill>
            </a:endParaRPr>
          </a:p>
          <a:p>
            <a:pPr algn="l"/>
            <a:endParaRPr lang="en-US" altLang="ko-KR" sz="1600" dirty="0">
              <a:solidFill>
                <a:schemeClr val="bg1"/>
              </a:solidFill>
            </a:endParaRPr>
          </a:p>
          <a:p>
            <a:pPr algn="l"/>
            <a:endParaRPr lang="ko-KR" altLang="en-US" sz="1600" dirty="0">
              <a:solidFill>
                <a:schemeClr val="bg1"/>
              </a:solidFill>
            </a:endParaRPr>
          </a:p>
          <a:p>
            <a:pPr algn="l"/>
            <a:endParaRPr lang="en-US" altLang="ko-KR" sz="1600" dirty="0">
              <a:solidFill>
                <a:schemeClr val="bg1"/>
              </a:solidFill>
            </a:endParaRPr>
          </a:p>
          <a:p>
            <a:pPr algn="l"/>
            <a:r>
              <a:rPr lang="en-US" altLang="ko-KR" sz="1600" dirty="0">
                <a:solidFill>
                  <a:schemeClr val="bg1"/>
                </a:solidFill>
              </a:rPr>
              <a:t>  </a:t>
            </a:r>
          </a:p>
          <a:p>
            <a:pPr algn="l"/>
            <a:endParaRPr lang="en-US" altLang="ko-KR" sz="2000" b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buAutoNum type="arabicParenBoth"/>
            </a:pP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임원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회장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직전회장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들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봉사위원장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마케팅위원장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l"/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회원위원장  </a:t>
            </a:r>
            <a:endParaRPr lang="en-US" altLang="ko-KR" sz="1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buAutoNum type="arabicParenBoth"/>
            </a:pP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 </a:t>
            </a:r>
            <a:endParaRPr lang="en-US" altLang="ko-KR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대의원</a:t>
            </a: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국제대회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25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명당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나머지가 과반수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(13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이상일 때 대의원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명과 대체 대의원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 파견 </a:t>
            </a:r>
          </a:p>
          <a:p>
            <a:pPr algn="l"/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•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지구대회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10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명당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나머지가 과반수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(5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이상일 때 대의원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명과 대체 대의원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 파견</a:t>
            </a:r>
          </a:p>
          <a:p>
            <a:pPr algn="l"/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•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대의원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굿 </a:t>
            </a:r>
            <a:r>
              <a:rPr lang="ko-KR" altLang="en-US" sz="1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스탠딩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회원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</a:rPr>
              <a:t>    </a:t>
            </a:r>
          </a:p>
          <a:p>
            <a:pPr algn="l" latinLnBrk="0"/>
            <a:r>
              <a:rPr lang="en-US" altLang="ko-KR" sz="2400" dirty="0">
                <a:solidFill>
                  <a:schemeClr val="bg1"/>
                </a:solidFill>
              </a:rPr>
              <a:t>         </a:t>
            </a:r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8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  <a:p>
            <a:pPr algn="l"/>
            <a:endParaRPr lang="ko-KR" altLang="en-US" sz="2200" dirty="0">
              <a:solidFill>
                <a:schemeClr val="bg1"/>
              </a:solidFill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4584E709-963F-96FF-2776-29DB8B5C02CA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CDCBE7E8-62B9-E8FC-5FCB-A2DDE174F29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04" y="164050"/>
            <a:ext cx="1229081" cy="12290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403085-AA75-E8E2-1635-EF686BD42607}"/>
              </a:ext>
            </a:extLst>
          </p:cNvPr>
          <p:cNvSpPr txBox="1"/>
          <p:nvPr/>
        </p:nvSpPr>
        <p:spPr>
          <a:xfrm>
            <a:off x="976325" y="3219178"/>
            <a:ext cx="615869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ko-KR" sz="3200" b="1" dirty="0">
                <a:solidFill>
                  <a:schemeClr val="bg1"/>
                </a:solidFill>
                <a:latin typeface="+mj-lt"/>
              </a:rPr>
              <a:t> 2) </a:t>
            </a:r>
            <a:r>
              <a:rPr lang="ko-KR" altLang="en-US" sz="3200" b="1" dirty="0">
                <a:solidFill>
                  <a:schemeClr val="bg1"/>
                </a:solidFill>
                <a:latin typeface="+mj-lt"/>
              </a:rPr>
              <a:t>주요사항 요약</a:t>
            </a:r>
            <a:endParaRPr lang="ko-KR" altLang="en-US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437EB6-CEA1-0FDD-A036-000538D1AF65}"/>
              </a:ext>
            </a:extLst>
          </p:cNvPr>
          <p:cNvSpPr txBox="1"/>
          <p:nvPr/>
        </p:nvSpPr>
        <p:spPr>
          <a:xfrm>
            <a:off x="1097670" y="1517036"/>
            <a:ext cx="10736828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l">
              <a:buAutoNum type="arabicParenR"/>
            </a:pP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클럽 헌장 및 부칙</a:t>
            </a:r>
            <a:endParaRPr lang="en-US" altLang="ko-KR" sz="3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클럽 헌장 및 부칙에 따른 클럽 운영</a:t>
            </a:r>
            <a:endParaRPr lang="en-US" altLang="ko-KR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14350" indent="-514350" algn="l">
              <a:buAutoNum type="arabicParenR"/>
            </a:pP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91364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54008C-9D59-2D1D-5C40-C092057D1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1AE6F9-52D1-AAAE-A886-B0B5C522088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fontAlgn="base"/>
            <a:endParaRPr lang="ko-KR" alt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9811F027-4E5B-556F-BE39-D43FC0986424}"/>
              </a:ext>
            </a:extLst>
          </p:cNvPr>
          <p:cNvSpPr/>
          <p:nvPr/>
        </p:nvSpPr>
        <p:spPr>
          <a:xfrm>
            <a:off x="-2351" y="0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B0C2B045-6979-9A36-CEFF-DD41AC7B0661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1D7C665A-4C3E-9760-3122-D1FA7BFD6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C0629AF8-0759-7EAA-DE68-63638CDBC8B0}"/>
              </a:ext>
            </a:extLst>
          </p:cNvPr>
          <p:cNvSpPr txBox="1">
            <a:spLocks/>
          </p:cNvSpPr>
          <p:nvPr/>
        </p:nvSpPr>
        <p:spPr>
          <a:xfrm>
            <a:off x="3407870" y="409385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 목표</a:t>
            </a:r>
            <a:endParaRPr lang="ko-KR" sz="4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54B951A7-5BA7-45C0-5F9E-7B5B5CDE6C52}"/>
              </a:ext>
            </a:extLst>
          </p:cNvPr>
          <p:cNvSpPr txBox="1">
            <a:spLocks/>
          </p:cNvSpPr>
          <p:nvPr/>
        </p:nvSpPr>
        <p:spPr>
          <a:xfrm>
            <a:off x="3340072" y="1753008"/>
            <a:ext cx="7709128" cy="463808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7D93FB1D-8FA4-106E-7010-1E210DEFAE15}"/>
              </a:ext>
            </a:extLst>
          </p:cNvPr>
          <p:cNvSpPr/>
          <p:nvPr/>
        </p:nvSpPr>
        <p:spPr>
          <a:xfrm>
            <a:off x="3445359" y="1642886"/>
            <a:ext cx="2250683" cy="110122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822EF87-4BDF-5150-B3E8-97B4EA31218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97C66C4-37C2-B523-41A2-9F27403AB185}"/>
              </a:ext>
            </a:extLst>
          </p:cNvPr>
          <p:cNvSpPr txBox="1"/>
          <p:nvPr/>
        </p:nvSpPr>
        <p:spPr>
          <a:xfrm>
            <a:off x="3237135" y="2148466"/>
            <a:ext cx="72628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400" b="1" dirty="0">
                <a:solidFill>
                  <a:schemeClr val="bg1"/>
                </a:solidFill>
                <a:latin typeface="+mj-lt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제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부회장의 역할과 임무를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라이온스의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회의 및 행사와 교육을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사업계획 및 예산 수립을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클럽 헌장 및 부칙을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자료 활용 방법을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383506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3E23AF-F351-72E4-8019-DD04E324E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69315-4C81-411D-0F45-507335106D4B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AC939182-01FB-7431-DB99-056BA5BE1429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9D66D796-A9A1-81AE-B061-8C7AA7A36F55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7B4401C8-9900-4CD0-675F-F9431A339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24E0619-4474-E1EE-4916-98E96C416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AA0B751C-EF34-B0F9-2CA5-B0D080F890B5}"/>
              </a:ext>
            </a:extLst>
          </p:cNvPr>
          <p:cNvSpPr/>
          <p:nvPr/>
        </p:nvSpPr>
        <p:spPr>
          <a:xfrm rot="10800000">
            <a:off x="0" y="-1"/>
            <a:ext cx="2801758" cy="3815255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05D3A1C5-BB5A-65FD-F16E-5A9C2AC30812}"/>
              </a:ext>
            </a:extLst>
          </p:cNvPr>
          <p:cNvSpPr txBox="1">
            <a:spLocks/>
          </p:cNvSpPr>
          <p:nvPr/>
        </p:nvSpPr>
        <p:spPr>
          <a:xfrm>
            <a:off x="2304390" y="1701265"/>
            <a:ext cx="7672642" cy="1970978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54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 고 자 료</a:t>
            </a:r>
            <a:endParaRPr lang="ko-KR" sz="5400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E4513BD-4273-2355-C29C-06509A4E4DC2}"/>
              </a:ext>
            </a:extLst>
          </p:cNvPr>
          <p:cNvSpPr/>
          <p:nvPr/>
        </p:nvSpPr>
        <p:spPr>
          <a:xfrm>
            <a:off x="2089915" y="3554043"/>
            <a:ext cx="8351068" cy="11820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accent4"/>
              </a:solidFill>
              <a:latin typeface="맑은 고딕" panose="020B0503020000020004" pitchFamily="50" charset="-127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FEF72A1-4240-A3BE-A6E5-299D7FA363B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9" y="112482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0635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A1AC80-D335-E1C5-EE0B-3DD6E5F75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692CBB9-18B6-F4B1-B8BC-D097A838E70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ko-KR" altLang="en-US" b="1">
                <a:solidFill>
                  <a:srgbClr val="00338D"/>
                </a:solidFill>
                <a:latin typeface="맑은 고딕" panose="020B0503020000020004" pitchFamily="50" charset="-127"/>
                <a:cs typeface="Arial" panose="020B0604020202020204" pitchFamily="34" charset="0"/>
              </a:rPr>
              <a:t>참고자료</a:t>
            </a:r>
            <a:endParaRPr lang="ko-KR" altLang="en-US" b="1" dirty="0">
              <a:solidFill>
                <a:srgbClr val="00338D"/>
              </a:solidFill>
              <a:latin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C090008E-091E-7CA9-9C11-807E62316FEF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250BD16E-5589-0C6A-672F-9C8071D25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C92CCBB9-6BF9-5487-B14A-3F6B4536B435}"/>
              </a:ext>
            </a:extLst>
          </p:cNvPr>
          <p:cNvSpPr txBox="1">
            <a:spLocks/>
          </p:cNvSpPr>
          <p:nvPr/>
        </p:nvSpPr>
        <p:spPr>
          <a:xfrm>
            <a:off x="3628797" y="847894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48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라이온스</a:t>
            </a:r>
            <a:r>
              <a:rPr lang="ko-KR" altLang="en-US" sz="4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앱 접속</a:t>
            </a:r>
            <a:endParaRPr lang="ko-KR" sz="48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46AB8D4E-72BD-28A1-C633-EE0D602E8454}"/>
              </a:ext>
            </a:extLst>
          </p:cNvPr>
          <p:cNvSpPr txBox="1">
            <a:spLocks/>
          </p:cNvSpPr>
          <p:nvPr/>
        </p:nvSpPr>
        <p:spPr>
          <a:xfrm>
            <a:off x="2690606" y="2949407"/>
            <a:ext cx="8723782" cy="277880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endParaRPr lang="en-US" altLang="ko-KR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  <a:p>
            <a:pPr>
              <a:buSzPct val="120000"/>
            </a:pPr>
            <a:endParaRPr lang="ko-KR" b="1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  <a:p>
            <a:pPr>
              <a:buSzPct val="120000"/>
            </a:pPr>
            <a:endParaRPr lang="en-US" sz="1200" kern="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DFC89EDF-9764-7334-1F61-4AFA8D1403B8}"/>
              </a:ext>
            </a:extLst>
          </p:cNvPr>
          <p:cNvSpPr/>
          <p:nvPr/>
        </p:nvSpPr>
        <p:spPr>
          <a:xfrm>
            <a:off x="2827949" y="1977680"/>
            <a:ext cx="6958361" cy="104266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101D9ED-14C4-9DD0-1297-346E01BEE7C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Headline">
            <a:extLst>
              <a:ext uri="{FF2B5EF4-FFF2-40B4-BE49-F238E27FC236}">
                <a16:creationId xmlns:a16="http://schemas.microsoft.com/office/drawing/2014/main" id="{B5CE3370-DEB0-6435-B8B3-250758A453C4}"/>
              </a:ext>
            </a:extLst>
          </p:cNvPr>
          <p:cNvSpPr txBox="1">
            <a:spLocks/>
          </p:cNvSpPr>
          <p:nvPr/>
        </p:nvSpPr>
        <p:spPr>
          <a:xfrm>
            <a:off x="2733439" y="2204138"/>
            <a:ext cx="8006057" cy="3583243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멤버십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임원 기록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수상 기록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소속 복합지구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 봉사 내역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Learn 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온라인 학습 자료와 연수회 정보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/insights 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레오 등 자료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Shop 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용품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공식 상품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추가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협회 등 정보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459C2403-5982-A2C1-8495-E2F01394F1F2}"/>
              </a:ext>
            </a:extLst>
          </p:cNvPr>
          <p:cNvSpPr/>
          <p:nvPr/>
        </p:nvSpPr>
        <p:spPr>
          <a:xfrm>
            <a:off x="0" y="-4928"/>
            <a:ext cx="3046513" cy="5321830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237ADA-B97C-581A-9221-0D23E419C62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38" y="363979"/>
            <a:ext cx="1229081" cy="122908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92009FD-EA6C-2677-7E19-08C5A31A30CE}"/>
              </a:ext>
            </a:extLst>
          </p:cNvPr>
          <p:cNvSpPr txBox="1"/>
          <p:nvPr/>
        </p:nvSpPr>
        <p:spPr>
          <a:xfrm>
            <a:off x="3136799" y="146183"/>
            <a:ext cx="1826141" cy="584775"/>
          </a:xfrm>
          <a:prstGeom prst="rect">
            <a:avLst/>
          </a:prstGeom>
          <a:solidFill>
            <a:srgbClr val="7030A0"/>
          </a:solidFill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</p:spTree>
    <p:extLst>
      <p:ext uri="{BB962C8B-B14F-4D97-AF65-F5344CB8AC3E}">
        <p14:creationId xmlns:p14="http://schemas.microsoft.com/office/powerpoint/2010/main" val="25157640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FBC6B-EA8E-4A05-D015-B81BCB8F7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C05837E-8F3C-3B8D-4E14-222F98E47800}"/>
              </a:ext>
            </a:extLst>
          </p:cNvPr>
          <p:cNvGrpSpPr/>
          <p:nvPr/>
        </p:nvGrpSpPr>
        <p:grpSpPr>
          <a:xfrm>
            <a:off x="5330735" y="-11430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983317FF-A7E8-9D4B-81EC-00BA08E3D8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F8DDF272-095B-AA17-38E3-2AD665E14772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B335C2C5-F3E9-5A83-25EC-B538AC140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4D292615-76A5-D675-B329-9B709C7D85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A8B62B38-99FD-1497-02EA-004719F1428C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358D9B8-A03B-6B43-C9C1-07519297F1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pic>
        <p:nvPicPr>
          <p:cNvPr id="3" name="Background - Image">
            <a:extLst>
              <a:ext uri="{FF2B5EF4-FFF2-40B4-BE49-F238E27FC236}">
                <a16:creationId xmlns:a16="http://schemas.microsoft.com/office/drawing/2014/main" id="{98E3906C-4765-02FB-7454-18F24176B5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14300"/>
            <a:ext cx="12192000" cy="6858000"/>
          </a:xfrm>
          <a:prstGeom prst="rect">
            <a:avLst/>
          </a:prstGeom>
          <a:noFill/>
        </p:spPr>
      </p:pic>
      <p:sp>
        <p:nvSpPr>
          <p:cNvPr id="4" name="Body Copy">
            <a:extLst>
              <a:ext uri="{FF2B5EF4-FFF2-40B4-BE49-F238E27FC236}">
                <a16:creationId xmlns:a16="http://schemas.microsoft.com/office/drawing/2014/main" id="{43F4C749-F271-7F18-BAB5-12E0C81614C9}"/>
              </a:ext>
            </a:extLst>
          </p:cNvPr>
          <p:cNvSpPr txBox="1">
            <a:spLocks/>
          </p:cNvSpPr>
          <p:nvPr/>
        </p:nvSpPr>
        <p:spPr>
          <a:xfrm>
            <a:off x="3310112" y="0"/>
            <a:ext cx="8304998" cy="1209797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ko-KR" altLang="en-US" sz="4000" b="1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최초 </a:t>
            </a:r>
            <a:r>
              <a:rPr lang="en-US" altLang="ko-KR" sz="4000" b="1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</a:t>
            </a:r>
            <a:r>
              <a:rPr lang="ko-KR" altLang="en-US" sz="4000" b="1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4000" b="1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PORTAL </a:t>
            </a:r>
            <a:r>
              <a:rPr lang="ko-KR" altLang="en-US" sz="4000" b="1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 방법</a:t>
            </a:r>
            <a:endParaRPr lang="ko-KR" sz="4000" b="1" dirty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6" name="Headline">
            <a:extLst>
              <a:ext uri="{FF2B5EF4-FFF2-40B4-BE49-F238E27FC236}">
                <a16:creationId xmlns:a16="http://schemas.microsoft.com/office/drawing/2014/main" id="{42254C31-A8DD-5ECC-9DD0-8AE6175D8F5D}"/>
              </a:ext>
            </a:extLst>
          </p:cNvPr>
          <p:cNvSpPr txBox="1">
            <a:spLocks/>
          </p:cNvSpPr>
          <p:nvPr/>
        </p:nvSpPr>
        <p:spPr>
          <a:xfrm>
            <a:off x="3081321" y="1438398"/>
            <a:ext cx="8939695" cy="49623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220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홈페이지 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www.lionsclubs.org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endParaRPr lang="en-US" altLang="ko-KR" sz="2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오른쪽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상단 메뉴 중 </a:t>
            </a:r>
            <a:r>
              <a:rPr lang="en-US" altLang="ko-KR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 PORTAL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 </a:t>
            </a:r>
            <a:endParaRPr lang="en-US" altLang="ko-KR" sz="2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</a:t>
            </a:r>
            <a:r>
              <a:rPr lang="en-US" altLang="ko-KR" sz="2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Don’t Have An Account? –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endParaRPr lang="en-US" altLang="ko-KR" sz="2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이름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입력 후 등록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누르면</a:t>
            </a:r>
            <a:endParaRPr lang="en-US" altLang="ko-KR" sz="2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국제협회에서 기입한 이메일로 가입 승인 메일 발송 </a:t>
            </a:r>
            <a:endParaRPr lang="en-US" altLang="ko-KR" sz="2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다시</a:t>
            </a:r>
            <a:r>
              <a:rPr lang="en-US" altLang="ko-KR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LION PORTAL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Username/Password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입력하고 </a:t>
            </a:r>
            <a:r>
              <a:rPr lang="en-US" altLang="ko-KR" sz="22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Log In</a:t>
            </a: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Username :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주소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국제협회에서 승인 받은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20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Password :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첫 글자를 대문자로 한 영문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숫자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특수기호로 조합</a:t>
            </a:r>
            <a:endParaRPr lang="en-US" altLang="ko-KR" sz="220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0FE16BF-B24D-731A-BF7E-2DF0FE0221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17" y="1749453"/>
            <a:ext cx="2239663" cy="191815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C016BCC-85E6-57F3-40F0-C61667F3CB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95" y="4066499"/>
            <a:ext cx="2266238" cy="233422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E9E88AF-2E6D-00E7-6A7C-5895CF709E79}"/>
              </a:ext>
            </a:extLst>
          </p:cNvPr>
          <p:cNvSpPr txBox="1"/>
          <p:nvPr/>
        </p:nvSpPr>
        <p:spPr>
          <a:xfrm>
            <a:off x="1660801" y="312510"/>
            <a:ext cx="1826141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</p:spTree>
    <p:extLst>
      <p:ext uri="{BB962C8B-B14F-4D97-AF65-F5344CB8AC3E}">
        <p14:creationId xmlns:p14="http://schemas.microsoft.com/office/powerpoint/2010/main" val="37327115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1B382-7325-D3C0-7240-C0EE185D57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8392587A-5409-B4C1-3E31-37A9E9B81C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4B2C0713-8614-2F2D-E41A-849A56276B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EFFC237B-D47E-D53B-787D-DC9545C22D70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EDE28B8-4311-C1B9-3749-F3BD5C3EF85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EC74BED2-639E-A724-A876-F92FFA3536D6}"/>
              </a:ext>
            </a:extLst>
          </p:cNvPr>
          <p:cNvSpPr txBox="1">
            <a:spLocks/>
          </p:cNvSpPr>
          <p:nvPr/>
        </p:nvSpPr>
        <p:spPr>
          <a:xfrm>
            <a:off x="1850430" y="498972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4CD3B631-23BF-F578-434A-9457DAF40A4B}"/>
              </a:ext>
            </a:extLst>
          </p:cNvPr>
          <p:cNvSpPr txBox="1">
            <a:spLocks/>
          </p:cNvSpPr>
          <p:nvPr/>
        </p:nvSpPr>
        <p:spPr>
          <a:xfrm>
            <a:off x="1284886" y="1286773"/>
            <a:ext cx="1766628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ko-KR" altLang="en-US" sz="28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자 료 실 </a:t>
            </a:r>
            <a:endParaRPr lang="ko-KR" sz="2800" b="1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6" name="Body Copy">
            <a:extLst>
              <a:ext uri="{FF2B5EF4-FFF2-40B4-BE49-F238E27FC236}">
                <a16:creationId xmlns:a16="http://schemas.microsoft.com/office/drawing/2014/main" id="{601FCF98-2166-AE49-CCDF-DA999EFBA418}"/>
              </a:ext>
            </a:extLst>
          </p:cNvPr>
          <p:cNvSpPr txBox="1">
            <a:spLocks/>
          </p:cNvSpPr>
          <p:nvPr/>
        </p:nvSpPr>
        <p:spPr>
          <a:xfrm>
            <a:off x="8690187" y="1256374"/>
            <a:ext cx="3158089" cy="93739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ko-KR" altLang="en-US" sz="28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미션 </a:t>
            </a:r>
            <a:r>
              <a:rPr lang="en-US" altLang="ko-KR" sz="28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1.5</a:t>
            </a:r>
            <a:r>
              <a:rPr lang="ko-KR" altLang="en-US" sz="28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운동 </a:t>
            </a:r>
            <a:endParaRPr lang="ko-KR" sz="2800" b="1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8" name="Body Copy">
            <a:extLst>
              <a:ext uri="{FF2B5EF4-FFF2-40B4-BE49-F238E27FC236}">
                <a16:creationId xmlns:a16="http://schemas.microsoft.com/office/drawing/2014/main" id="{2D137CD8-1431-A485-2D96-A02F87A40C5F}"/>
              </a:ext>
            </a:extLst>
          </p:cNvPr>
          <p:cNvSpPr txBox="1">
            <a:spLocks/>
          </p:cNvSpPr>
          <p:nvPr/>
        </p:nvSpPr>
        <p:spPr>
          <a:xfrm>
            <a:off x="4693406" y="1305704"/>
            <a:ext cx="2613661" cy="88806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ko-KR" altLang="en-US" sz="28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이사회 방침서</a:t>
            </a:r>
            <a:endParaRPr lang="ko-KR" sz="2800" b="1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2F547D-BE14-4F82-07A4-8D1DB917868C}"/>
              </a:ext>
            </a:extLst>
          </p:cNvPr>
          <p:cNvSpPr txBox="1"/>
          <p:nvPr/>
        </p:nvSpPr>
        <p:spPr>
          <a:xfrm>
            <a:off x="732146" y="2193768"/>
            <a:ext cx="2986712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ko-KR" altLang="en-US" b="1" dirty="0" err="1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국제라이온스협회의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alt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 규정을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필터링 기준 </a:t>
            </a:r>
            <a:endParaRPr lang="en-US" alt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카테고리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유형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청중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원인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언어 등 다양한 키워드로 </a:t>
            </a:r>
            <a:endParaRPr lang="en-US" alt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선택하여 검색할 수 있다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endParaRPr 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C76E17-D742-2DF2-EA75-AE6EAB6CC2F9}"/>
              </a:ext>
            </a:extLst>
          </p:cNvPr>
          <p:cNvSpPr txBox="1"/>
          <p:nvPr/>
        </p:nvSpPr>
        <p:spPr>
          <a:xfrm>
            <a:off x="8441860" y="2192976"/>
            <a:ext cx="298671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회원 권유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신생클럽 조직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시상 제도 등 미션 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1.5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관련 </a:t>
            </a:r>
            <a:endParaRPr lang="en-US" alt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자료를 검색할 수 있다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  <a:endParaRPr 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5BFBA1FB-DC79-CFD9-8940-01BE9ABA6BFC}"/>
              </a:ext>
            </a:extLst>
          </p:cNvPr>
          <p:cNvGrpSpPr/>
          <p:nvPr/>
        </p:nvGrpSpPr>
        <p:grpSpPr>
          <a:xfrm>
            <a:off x="465408" y="3945390"/>
            <a:ext cx="2986712" cy="2540158"/>
            <a:chOff x="6907918" y="1135076"/>
            <a:chExt cx="4724754" cy="4167542"/>
          </a:xfrm>
        </p:grpSpPr>
        <p:pic>
          <p:nvPicPr>
            <p:cNvPr id="12" name="Picture 3">
              <a:extLst>
                <a:ext uri="{FF2B5EF4-FFF2-40B4-BE49-F238E27FC236}">
                  <a16:creationId xmlns:a16="http://schemas.microsoft.com/office/drawing/2014/main" id="{8CD1803A-1AB2-A374-75CC-C757E3A14E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3906" y="1151620"/>
              <a:ext cx="3572781" cy="4150998"/>
            </a:xfrm>
            <a:prstGeom prst="rect">
              <a:avLst/>
            </a:prstGeom>
          </p:spPr>
        </p:pic>
        <p:sp>
          <p:nvSpPr>
            <p:cNvPr id="13" name="Headline">
              <a:extLst>
                <a:ext uri="{FF2B5EF4-FFF2-40B4-BE49-F238E27FC236}">
                  <a16:creationId xmlns:a16="http://schemas.microsoft.com/office/drawing/2014/main" id="{3A93EF3C-6B6B-BEF4-1BF3-272F437E749F}"/>
                </a:ext>
              </a:extLst>
            </p:cNvPr>
            <p:cNvSpPr txBox="1">
              <a:spLocks/>
            </p:cNvSpPr>
            <p:nvPr/>
          </p:nvSpPr>
          <p:spPr>
            <a:xfrm>
              <a:off x="6907918" y="1135076"/>
              <a:ext cx="4724754" cy="784494"/>
            </a:xfrm>
            <a:prstGeom prst="rect">
              <a:avLst/>
            </a:prstGeom>
          </p:spPr>
          <p:txBody>
            <a:bodyPr lIns="91440" tIns="45720" rIns="91440" bIns="45720" anchor="ctr"/>
            <a:lstStyle>
              <a:lvl1pPr marL="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 b="1">
                  <a:solidFill>
                    <a:srgbClr val="0A5496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1pPr>
              <a:lvl2pPr marL="519099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Segoe UI" panose="020B0502040204020203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2pPr>
              <a:lvl3pPr marL="914377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3pPr>
              <a:lvl4pPr marL="137156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4pPr>
              <a:lvl5pPr marL="182875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5pPr>
              <a:lvl6pPr marL="2285943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6pPr>
              <a:lvl7pPr marL="2743131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7pPr>
              <a:lvl8pPr marL="3200320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8pPr>
              <a:lvl9pPr marL="3657509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>
                <a:spcBef>
                  <a:spcPts val="1000"/>
                </a:spcBef>
              </a:pPr>
              <a:r>
                <a:rPr lang="ko-KR" sz="2400" dirty="0">
                  <a:solidFill>
                    <a:schemeClr val="bg1"/>
                  </a:solidFill>
                  <a:latin typeface="+mn-ea"/>
                  <a:ea typeface="+mn-ea"/>
                  <a:cs typeface="Arial"/>
                </a:rPr>
                <a:t>스캔하기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1AAC1AF2-8995-8633-91FF-846A2EAD4D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74" y="4433631"/>
            <a:ext cx="1931366" cy="1882419"/>
          </a:xfrm>
          <a:prstGeom prst="rect">
            <a:avLst/>
          </a:prstGeom>
        </p:spPr>
      </p:pic>
      <p:grpSp>
        <p:nvGrpSpPr>
          <p:cNvPr id="15" name="Group 11">
            <a:extLst>
              <a:ext uri="{FF2B5EF4-FFF2-40B4-BE49-F238E27FC236}">
                <a16:creationId xmlns:a16="http://schemas.microsoft.com/office/drawing/2014/main" id="{6508E032-9B38-164E-92AF-FE91EEB11761}"/>
              </a:ext>
            </a:extLst>
          </p:cNvPr>
          <p:cNvGrpSpPr/>
          <p:nvPr/>
        </p:nvGrpSpPr>
        <p:grpSpPr>
          <a:xfrm>
            <a:off x="8388334" y="3926263"/>
            <a:ext cx="3040238" cy="2655456"/>
            <a:chOff x="6960351" y="1113482"/>
            <a:chExt cx="4724754" cy="4189136"/>
          </a:xfrm>
        </p:grpSpPr>
        <p:pic>
          <p:nvPicPr>
            <p:cNvPr id="16" name="Picture 3">
              <a:extLst>
                <a:ext uri="{FF2B5EF4-FFF2-40B4-BE49-F238E27FC236}">
                  <a16:creationId xmlns:a16="http://schemas.microsoft.com/office/drawing/2014/main" id="{F2A0DCD5-CA11-6B54-99A6-52E2922EA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3906" y="1151620"/>
              <a:ext cx="3572781" cy="4150998"/>
            </a:xfrm>
            <a:prstGeom prst="rect">
              <a:avLst/>
            </a:prstGeom>
          </p:spPr>
        </p:pic>
        <p:sp>
          <p:nvSpPr>
            <p:cNvPr id="17" name="Headline">
              <a:extLst>
                <a:ext uri="{FF2B5EF4-FFF2-40B4-BE49-F238E27FC236}">
                  <a16:creationId xmlns:a16="http://schemas.microsoft.com/office/drawing/2014/main" id="{9FF3E308-74FF-47D9-CD4D-E7B227DA9F94}"/>
                </a:ext>
              </a:extLst>
            </p:cNvPr>
            <p:cNvSpPr txBox="1">
              <a:spLocks/>
            </p:cNvSpPr>
            <p:nvPr/>
          </p:nvSpPr>
          <p:spPr>
            <a:xfrm>
              <a:off x="6960351" y="1113482"/>
              <a:ext cx="4724754" cy="784494"/>
            </a:xfrm>
            <a:prstGeom prst="rect">
              <a:avLst/>
            </a:prstGeom>
          </p:spPr>
          <p:txBody>
            <a:bodyPr lIns="91440" tIns="45720" rIns="91440" bIns="45720" anchor="ctr"/>
            <a:lstStyle>
              <a:lvl1pPr marL="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 b="1">
                  <a:solidFill>
                    <a:srgbClr val="0A5496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1pPr>
              <a:lvl2pPr marL="519099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Segoe UI" panose="020B0502040204020203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2pPr>
              <a:lvl3pPr marL="914377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3pPr>
              <a:lvl4pPr marL="137156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4pPr>
              <a:lvl5pPr marL="182875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5pPr>
              <a:lvl6pPr marL="2285943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6pPr>
              <a:lvl7pPr marL="2743131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7pPr>
              <a:lvl8pPr marL="3200320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8pPr>
              <a:lvl9pPr marL="3657509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>
                <a:spcBef>
                  <a:spcPts val="1000"/>
                </a:spcBef>
              </a:pPr>
              <a:r>
                <a:rPr lang="ko-KR" sz="2400" dirty="0">
                  <a:solidFill>
                    <a:schemeClr val="bg1"/>
                  </a:solidFill>
                  <a:latin typeface="+mn-ea"/>
                  <a:ea typeface="+mn-ea"/>
                  <a:cs typeface="Arial"/>
                </a:rPr>
                <a:t>스캔하기</a:t>
              </a: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9D549154-CA24-7E0A-D140-E43FC3C9ED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481" y="4458715"/>
            <a:ext cx="1958466" cy="1942149"/>
          </a:xfrm>
          <a:prstGeom prst="rect">
            <a:avLst/>
          </a:prstGeom>
        </p:spPr>
      </p:pic>
      <p:pic>
        <p:nvPicPr>
          <p:cNvPr id="21" name="Picture 3">
            <a:extLst>
              <a:ext uri="{FF2B5EF4-FFF2-40B4-BE49-F238E27FC236}">
                <a16:creationId xmlns:a16="http://schemas.microsoft.com/office/drawing/2014/main" id="{DAA06A0A-6EF0-87E6-CA44-52FBC500E4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846" y="3939951"/>
            <a:ext cx="2237327" cy="2530074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3891E697-ED37-DACF-0288-EF162A49AB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621" y="4458715"/>
            <a:ext cx="1930373" cy="189308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480FAF9C-6FED-9F85-6E0A-D3276CFF6E83}"/>
              </a:ext>
            </a:extLst>
          </p:cNvPr>
          <p:cNvSpPr txBox="1"/>
          <p:nvPr/>
        </p:nvSpPr>
        <p:spPr>
          <a:xfrm>
            <a:off x="4445078" y="2192976"/>
            <a:ext cx="311031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총 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26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장의 </a:t>
            </a:r>
            <a:r>
              <a:rPr lang="ko-KR" altLang="en-US" b="1" dirty="0" err="1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섹션으로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구성된</a:t>
            </a:r>
            <a:endParaRPr lang="en-US" alt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참고 및 준수할 주요 방침</a:t>
            </a:r>
            <a:endParaRPr 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30" name="Headline">
            <a:extLst>
              <a:ext uri="{FF2B5EF4-FFF2-40B4-BE49-F238E27FC236}">
                <a16:creationId xmlns:a16="http://schemas.microsoft.com/office/drawing/2014/main" id="{00B8D1FB-8FB8-35A9-8F4B-9012B833193F}"/>
              </a:ext>
            </a:extLst>
          </p:cNvPr>
          <p:cNvSpPr txBox="1">
            <a:spLocks/>
          </p:cNvSpPr>
          <p:nvPr/>
        </p:nvSpPr>
        <p:spPr>
          <a:xfrm>
            <a:off x="4379807" y="3956160"/>
            <a:ext cx="3137742" cy="417240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ts val="1000"/>
              </a:spcBef>
            </a:pPr>
            <a:r>
              <a:rPr lang="ko-KR" sz="2400" dirty="0">
                <a:solidFill>
                  <a:schemeClr val="bg1"/>
                </a:solidFill>
                <a:latin typeface="+mn-ea"/>
                <a:ea typeface="+mn-ea"/>
                <a:cs typeface="Arial"/>
              </a:rPr>
              <a:t>스캔하기</a:t>
            </a:r>
          </a:p>
        </p:txBody>
      </p:sp>
    </p:spTree>
    <p:extLst>
      <p:ext uri="{BB962C8B-B14F-4D97-AF65-F5344CB8AC3E}">
        <p14:creationId xmlns:p14="http://schemas.microsoft.com/office/powerpoint/2010/main" val="23000677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CF3A9172-D531-B73F-3E12-D1FA87A798BF}"/>
              </a:ext>
            </a:extLst>
          </p:cNvPr>
          <p:cNvSpPr txBox="1">
            <a:spLocks/>
          </p:cNvSpPr>
          <p:nvPr/>
        </p:nvSpPr>
        <p:spPr>
          <a:xfrm>
            <a:off x="2198769" y="498972"/>
            <a:ext cx="2743200" cy="524939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8D4CDA-CC72-CCC4-88BA-048646F798E3}"/>
              </a:ext>
            </a:extLst>
          </p:cNvPr>
          <p:cNvSpPr/>
          <p:nvPr/>
        </p:nvSpPr>
        <p:spPr>
          <a:xfrm>
            <a:off x="2198769" y="112198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9" name="Rectangle 28">
            <a:extLst>
              <a:ext uri="{FF2B5EF4-FFF2-40B4-BE49-F238E27FC236}">
                <a16:creationId xmlns:a16="http://schemas.microsoft.com/office/drawing/2014/main" id="{5D5098C1-405E-6CAF-8AD2-8E6B136E877C}"/>
              </a:ext>
            </a:extLst>
          </p:cNvPr>
          <p:cNvSpPr/>
          <p:nvPr/>
        </p:nvSpPr>
        <p:spPr>
          <a:xfrm>
            <a:off x="1879745" y="2353500"/>
            <a:ext cx="8487748" cy="38295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자료실에서 자료 검색이 어려울 경우 </a:t>
            </a:r>
            <a:r>
              <a:rPr lang="en-US" altLang="ko-KR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이용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1)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데스크탑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 클릭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2)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핸드폰으로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오른쪽의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왼쪽 하단의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  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한국어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다시 상단 오른쪽        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9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필요한 정보에 빠르게 접근할 수 있도록 맞춤형 지원 제공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질문 사항이 구체적일수록 원하는 답변을 얻을 확률이 높음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Rectangle 28">
            <a:extLst>
              <a:ext uri="{FF2B5EF4-FFF2-40B4-BE49-F238E27FC236}">
                <a16:creationId xmlns:a16="http://schemas.microsoft.com/office/drawing/2014/main" id="{652E8402-96A7-6825-AE09-1352837173C1}"/>
              </a:ext>
            </a:extLst>
          </p:cNvPr>
          <p:cNvSpPr/>
          <p:nvPr/>
        </p:nvSpPr>
        <p:spPr>
          <a:xfrm>
            <a:off x="1879745" y="1652240"/>
            <a:ext cx="8487748" cy="5249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라이온 </a:t>
            </a: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AI  </a:t>
            </a:r>
            <a:r>
              <a:rPr lang="en-US" altLang="ko-KR" sz="2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        </a:t>
            </a:r>
            <a:r>
              <a:rPr lang="en-US" altLang="ko-KR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800" b="1" dirty="0" err="1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국제협회</a:t>
            </a:r>
            <a:r>
              <a:rPr lang="ko-KR" altLang="en-US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홈페이지</a:t>
            </a:r>
            <a:r>
              <a:rPr lang="en-US" altLang="ko-KR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endParaRPr lang="ko-KR" sz="2800" b="1" dirty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포인트가 4개인 별 5"/>
          <p:cNvSpPr/>
          <p:nvPr/>
        </p:nvSpPr>
        <p:spPr>
          <a:xfrm>
            <a:off x="5597430" y="1716431"/>
            <a:ext cx="171450" cy="22650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포인트가 4개인 별 15"/>
          <p:cNvSpPr/>
          <p:nvPr/>
        </p:nvSpPr>
        <p:spPr>
          <a:xfrm>
            <a:off x="5672556" y="1907468"/>
            <a:ext cx="171450" cy="22650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포인트가 4개인 별 16"/>
          <p:cNvSpPr/>
          <p:nvPr/>
        </p:nvSpPr>
        <p:spPr>
          <a:xfrm>
            <a:off x="5642551" y="1678587"/>
            <a:ext cx="392371" cy="44603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671" y="3302183"/>
            <a:ext cx="1352739" cy="34294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847" y="3745674"/>
            <a:ext cx="522671" cy="330108"/>
          </a:xfrm>
          <a:prstGeom prst="rect">
            <a:avLst/>
          </a:prstGeom>
        </p:spPr>
      </p:pic>
      <p:sp>
        <p:nvSpPr>
          <p:cNvPr id="3" name="이등변 삼각형 2"/>
          <p:cNvSpPr/>
          <p:nvPr/>
        </p:nvSpPr>
        <p:spPr>
          <a:xfrm rot="10800000">
            <a:off x="6502896" y="3350316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이등변 삼각형 22"/>
          <p:cNvSpPr/>
          <p:nvPr/>
        </p:nvSpPr>
        <p:spPr>
          <a:xfrm rot="10800000">
            <a:off x="4563121" y="4264226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052" y="4657789"/>
            <a:ext cx="522671" cy="330108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212" y="4639698"/>
            <a:ext cx="1352739" cy="342948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2238472" y="5706240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238472" y="5366990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896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3E0EDA-D6CB-477E-B112-DE496F10AE33}"/>
              </a:ext>
            </a:extLst>
          </p:cNvPr>
          <p:cNvSpPr txBox="1"/>
          <p:nvPr/>
        </p:nvSpPr>
        <p:spPr>
          <a:xfrm>
            <a:off x="3692450" y="2178336"/>
            <a:ext cx="498886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6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</a:t>
            </a:r>
            <a:r>
              <a:rPr lang="en-US" altLang="ko-KR" sz="66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!</a:t>
            </a:r>
            <a:endParaRPr lang="ko-KR" altLang="en-US" sz="6600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Body Copy">
            <a:extLst>
              <a:ext uri="{FF2B5EF4-FFF2-40B4-BE49-F238E27FC236}">
                <a16:creationId xmlns:a16="http://schemas.microsoft.com/office/drawing/2014/main" id="{8EFDB5E2-EAB1-4B07-92C7-C48604C11C8B}"/>
              </a:ext>
            </a:extLst>
          </p:cNvPr>
          <p:cNvSpPr txBox="1">
            <a:spLocks/>
          </p:cNvSpPr>
          <p:nvPr/>
        </p:nvSpPr>
        <p:spPr>
          <a:xfrm>
            <a:off x="768806" y="5003984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 </a:t>
            </a:r>
            <a:endParaRPr lang="en-US" altLang="ko-KR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  <a:endParaRPr lang="ko-KR" altLang="en-US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1838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1857</TotalTime>
  <Words>1990</Words>
  <Application>Microsoft Office PowerPoint</Application>
  <PresentationFormat>와이드스크린</PresentationFormat>
  <Paragraphs>455</Paragraphs>
  <Slides>26</Slides>
  <Notes>24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3" baseType="lpstr">
      <vt:lpstr>Open Sans Regular</vt:lpstr>
      <vt:lpstr>맑은 고딕</vt:lpstr>
      <vt:lpstr>휴먼엑스포</vt:lpstr>
      <vt:lpstr>Arial</vt:lpstr>
      <vt:lpstr>Calibri</vt:lpstr>
      <vt:lpstr>Segoe UI Semibold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win10</dc:creator>
  <cp:lastModifiedBy>ryoo5800@gmail.com</cp:lastModifiedBy>
  <cp:revision>95</cp:revision>
  <dcterms:created xsi:type="dcterms:W3CDTF">2025-10-07T14:07:17Z</dcterms:created>
  <dcterms:modified xsi:type="dcterms:W3CDTF">2026-03-17T05:21:14Z</dcterms:modified>
</cp:coreProperties>
</file>