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348" r:id="rId2"/>
    <p:sldId id="2206" r:id="rId3"/>
    <p:sldId id="2289" r:id="rId4"/>
    <p:sldId id="2290" r:id="rId5"/>
    <p:sldId id="2210" r:id="rId6"/>
    <p:sldId id="2215" r:id="rId7"/>
    <p:sldId id="2269" r:id="rId8"/>
    <p:sldId id="2350" r:id="rId9"/>
    <p:sldId id="2351" r:id="rId10"/>
    <p:sldId id="2327" r:id="rId11"/>
    <p:sldId id="2345" r:id="rId12"/>
    <p:sldId id="2332" r:id="rId13"/>
    <p:sldId id="2272" r:id="rId14"/>
    <p:sldId id="2271" r:id="rId15"/>
    <p:sldId id="2333" r:id="rId16"/>
    <p:sldId id="2273" r:id="rId17"/>
    <p:sldId id="2349" r:id="rId18"/>
    <p:sldId id="2230" r:id="rId19"/>
    <p:sldId id="1625" r:id="rId20"/>
    <p:sldId id="1626" r:id="rId21"/>
    <p:sldId id="2282" r:id="rId22"/>
    <p:sldId id="2343" r:id="rId23"/>
    <p:sldId id="2236" r:id="rId24"/>
    <p:sldId id="2261" r:id="rId25"/>
    <p:sldId id="2347" r:id="rId26"/>
    <p:sldId id="2266" r:id="rId27"/>
    <p:sldId id="2337" r:id="rId28"/>
    <p:sldId id="2338" r:id="rId29"/>
    <p:sldId id="2195" r:id="rId30"/>
    <p:sldId id="2258" r:id="rId31"/>
    <p:sldId id="2226" r:id="rId32"/>
    <p:sldId id="2175" r:id="rId33"/>
    <p:sldId id="2352" r:id="rId34"/>
    <p:sldId id="2228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40C7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74" autoAdjust="0"/>
    <p:restoredTop sz="81818" autoAdjust="0"/>
  </p:normalViewPr>
  <p:slideViewPr>
    <p:cSldViewPr snapToGrid="0">
      <p:cViewPr varScale="1">
        <p:scale>
          <a:sx n="76" d="100"/>
          <a:sy n="76" d="100"/>
        </p:scale>
        <p:origin x="108" y="4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8AA27D-DD44-49B3-8267-AAD7C290CB5E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E47F-EAC8-437F-9C6A-AB86FD5140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943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3882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8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세션 준비물</a:t>
            </a:r>
            <a:endParaRPr lang="ko-KR" altLang="en-US" sz="1800" b="1" kern="0" spc="0" dirty="0">
              <a:solidFill>
                <a:srgbClr val="000000"/>
              </a:solidFill>
              <a:effectLst/>
              <a:latin typeface="한컴바탕"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1)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강사 지침서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강의용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PPT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한컴바탕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2)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참가자 지침서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한컴바탕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3)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필요 장비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한컴바탕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•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컴퓨터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한컴바탕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•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빔프로젝터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관련 도구</a:t>
            </a:r>
            <a:endParaRPr lang="ko-KR" altLang="en-US" sz="1800" kern="0" spc="0" dirty="0">
              <a:solidFill>
                <a:srgbClr val="000000"/>
              </a:solidFill>
              <a:effectLst/>
              <a:latin typeface="한컴바탕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91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0763-C52B-00C9-16DB-5A6B5F8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530B2-7401-0DFF-1EB4-508E191F7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3F76-B3B9-CCBC-1C03-B806FF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AF303-084D-6493-DA48-FB62DB2E4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82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◈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지도자들이 국제협회의 우선 사업을 지원하는 방법은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우선 사업을 단순히 이해하는 정도에 그쳐서는 안 되고 이를 적극적으로 실천하여 모범을 보여야 하는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스토리텔링 형식으로 시대적 배경을 담아 탄생의 배경을 자연스럽게 설명 할 것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938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P4~6 </a:t>
            </a:r>
            <a:r>
              <a:rPr lang="ko-KR" altLang="en-US" dirty="0"/>
              <a:t>참고하되 이 슬라이드 내용은 설명 할 것 </a:t>
            </a:r>
            <a:endParaRPr lang="en-US" altLang="ko-KR" dirty="0"/>
          </a:p>
          <a:p>
            <a:r>
              <a:rPr lang="ko-KR" altLang="en-US" dirty="0"/>
              <a:t>앞으로의 역사는 여러분들의 몫임을 경각 시켜 줄 것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449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/>
              <a:t>라이온스</a:t>
            </a:r>
            <a:r>
              <a:rPr lang="ko-KR" altLang="en-US" dirty="0"/>
              <a:t> 행사장 곳곳에 이 </a:t>
            </a:r>
            <a:r>
              <a:rPr lang="ko-KR" altLang="en-US" dirty="0" err="1"/>
              <a:t>앰블럼이</a:t>
            </a:r>
            <a:r>
              <a:rPr lang="ko-KR" altLang="en-US" dirty="0"/>
              <a:t> 있는데 간단한 상징성 설명 해 줄 것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839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192DD-0025-EFFF-237F-4AF4B1456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ABA4282-2226-5FC6-34F0-1FE5E22C47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EA9D1DC-8FBF-33B1-FA9F-18BFF35F1C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슬라이드 </a:t>
            </a:r>
            <a:r>
              <a:rPr lang="en-US" altLang="ko-KR" dirty="0"/>
              <a:t>7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 err="1"/>
              <a:t>라이온스</a:t>
            </a:r>
            <a:r>
              <a:rPr lang="ko-KR" altLang="en-US" dirty="0"/>
              <a:t> 목적에 대한 설명을 하고 난 뒤에 연계성 있도록 설명하면서 정립 해 줄 것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B263D5B-21C0-A13C-AA99-B748556BE5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2606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81D21E-5C33-B91F-CE2D-9B331B7033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81A8FB9-3ED7-2841-0CA3-AAAD0BF404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78BDE7C-E2DB-3F3C-8DE1-5DFF8C70AF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슬라이드 </a:t>
            </a:r>
            <a:r>
              <a:rPr lang="en-US" altLang="ko-KR" dirty="0"/>
              <a:t>7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 err="1"/>
              <a:t>라이온스</a:t>
            </a:r>
            <a:r>
              <a:rPr lang="ko-KR" altLang="en-US" dirty="0"/>
              <a:t> 목적에 대한 설명을 하고 난 뒤에 연계성 있도록 설명하면서 정립 해 줄 것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E5241CB-E29C-7072-A2A5-6540CC0DF3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3727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FF6AB-E390-8653-E702-CA4D58E0E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408E816-F6DA-42BD-A518-44DCDA7CDE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46584F1-5481-7C61-A454-EC734154CC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슬라이드 </a:t>
            </a:r>
            <a:r>
              <a:rPr lang="en-US" altLang="ko-KR" dirty="0"/>
              <a:t>7</a:t>
            </a:r>
            <a:r>
              <a:rPr lang="ko-KR" altLang="en-US" dirty="0"/>
              <a:t>의 </a:t>
            </a:r>
            <a:endParaRPr lang="en-US" altLang="ko-KR" dirty="0"/>
          </a:p>
          <a:p>
            <a:r>
              <a:rPr lang="ko-KR" altLang="en-US" dirty="0" err="1"/>
              <a:t>라이온스</a:t>
            </a:r>
            <a:r>
              <a:rPr lang="ko-KR" altLang="en-US" dirty="0"/>
              <a:t> 목적에 대한 설명을 하고 난 뒤에 연계성 있도록 설명하면서 정립 해 줄 것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8723733-9270-54DC-4B0C-A5A5CE2BF4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651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BD212-2D60-969F-7760-ED38C2FC4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B967F66-4E62-484A-E0FD-ECD29C0030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438C546-7205-3734-DA5E-23B30ED19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10~16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참고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시력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국제재단은 ‘예방할 수 있는 실명 방지와 시각장애인의 삶의 질을 향상한다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.’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라는 목표로 시력보존을 위한 봉사사업을 한세기를 넘어 지속적으로 펼쳐 나아가고 있다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청소년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퀘스트 프로그램을 통해 폭력 방지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약물 예방 사업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재해구호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라이온은 재해가 발생하면 가장 먼저 달려가 구호 활동을 펼치며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국제재단은 글로벌 재해 프로그램을 통해 기금 제공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인도주의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라이온스의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인도주의적 노력은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이상 지속되어 왔으며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가장 가치 있는 프로젝트로 클럽에게 직접 지원하는 방식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당뇨병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전 세계 라이온과 레오가 펼치는 대표적인 봉사사업으로 국제재단의 지원을 받아 발병률을 낮추고 환자의 삶의 질 개선에 노력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기아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국경을 초월한 모두의 문제인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가아에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국제재단은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1968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인도주의 사업을 지원하며 해결책 제시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어려운 이웃에게 음식과 영양을 공급하는 라이온의 노력이 시급해져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2019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시범 교부금 프로그램이 도입되었고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글로벌 주력사업이다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환경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그린 팀 사업 운영 중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건강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사회경제적 발전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지역사회 복지에 필수적인 물은 기후 변화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오염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삼림 벌채와 마찬가지로 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전 세계 환경 분야에서 문제점을 나타내고 있어 환경 보호는 반드시 필요한 사업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다음 세대를 위해 지속 가능하고 건강한 미래를 만들어갈 대규모 프로젝트로 글로벌 주력 사업이다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소아암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국제재단은 생존율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37%, 2030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생존율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60%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 목표이다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D1D3BE-C24D-38BA-430E-07CDA55AA9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4631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P18 </a:t>
            </a:r>
            <a:r>
              <a:rPr lang="ko-KR" altLang="en-US" dirty="0"/>
              <a:t>참고</a:t>
            </a:r>
            <a:endParaRPr lang="en-US" altLang="ko-KR" dirty="0"/>
          </a:p>
          <a:p>
            <a:r>
              <a:rPr lang="ko-KR" altLang="en-US" dirty="0"/>
              <a:t>헌장 지역별 국가 참고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0508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7930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역할 중에 기금 보강 및 봉사프로그램 확장도 있음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파트너 단체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기업체가 기부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파트너 협력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홍역 퇴치 기금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 LCIF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빌게이츠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재단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(2:1)</a:t>
            </a:r>
          </a:p>
          <a:p>
            <a:pPr marL="171450" indent="-171450" fontAlgn="base" latinLnBrk="1">
              <a:buFont typeface="Arial" panose="020B0604020202020204" pitchFamily="34" charset="0"/>
              <a:buChar char="•"/>
            </a:pP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재단의 임무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fontAlgn="base" latinLnBrk="1">
              <a:buFont typeface="Arial" panose="020B0604020202020204" pitchFamily="34" charset="0"/>
              <a:buChar char="•"/>
            </a:pP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5601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BB070F1C-6A58-4466-8084-1EDED8104B8C}" type="slidenum">
              <a:rPr kumimoji="0" lang="en-US" sz="12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19</a:t>
            </a:fld>
            <a:endParaRPr kumimoji="0" lang="en-US" sz="12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fld id="{BB070F1C-6A58-4466-8084-1EDED8104B8C}" type="slidenum">
              <a:rPr kumimoji="0" lang="en-US" sz="1200" b="0" i="0" u="none" strike="noStrike" kern="1200" cap="none" spc="0" normalizeH="0" baseline="0"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t>20</a:t>
            </a:fld>
            <a:endParaRPr kumimoji="0" lang="en-US" sz="1200" b="0" i="0" u="none" strike="noStrike" kern="1200" cap="none" spc="0" normalizeH="0" baseline="0"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100/100</a:t>
            </a:r>
            <a:r>
              <a:rPr lang="ko-KR" altLang="en-US" dirty="0"/>
              <a:t>사업 </a:t>
            </a:r>
            <a:r>
              <a:rPr lang="en-US" altLang="ko-KR" dirty="0"/>
              <a:t>: </a:t>
            </a:r>
            <a:r>
              <a:rPr lang="ko-KR" altLang="en-US" dirty="0"/>
              <a:t>캠페인 </a:t>
            </a:r>
            <a:r>
              <a:rPr lang="en-US" altLang="ko-KR" dirty="0"/>
              <a:t>100</a:t>
            </a:r>
            <a:r>
              <a:rPr lang="ko-KR" altLang="en-US" dirty="0"/>
              <a:t>과 같은 의미임</a:t>
            </a:r>
            <a:endParaRPr lang="en-US" altLang="ko-KR" dirty="0"/>
          </a:p>
          <a:p>
            <a:r>
              <a:rPr lang="ko-KR" altLang="en-US" dirty="0"/>
              <a:t>캠페인 </a:t>
            </a:r>
            <a:r>
              <a:rPr lang="en-US" altLang="ko-KR" dirty="0"/>
              <a:t>100 </a:t>
            </a:r>
            <a:r>
              <a:rPr lang="ko-KR" altLang="en-US" dirty="0"/>
              <a:t>사업 </a:t>
            </a:r>
            <a:r>
              <a:rPr lang="en-US" altLang="ko-KR" dirty="0"/>
              <a:t>: </a:t>
            </a:r>
            <a:r>
              <a:rPr lang="ko-KR" altLang="en-US" dirty="0"/>
              <a:t>클럽 전회원이 </a:t>
            </a:r>
            <a:r>
              <a:rPr lang="en-US" altLang="ko-KR" dirty="0"/>
              <a:t>100</a:t>
            </a:r>
            <a:r>
              <a:rPr lang="ko-KR" altLang="en-US" dirty="0"/>
              <a:t>불씩 기탁</a:t>
            </a:r>
            <a:r>
              <a:rPr lang="en-US" altLang="ko-KR" dirty="0"/>
              <a:t>.  2018.7~ 2022.6</a:t>
            </a:r>
            <a:r>
              <a:rPr lang="ko-KR" altLang="en-US" dirty="0"/>
              <a:t>월 까지 목표액 </a:t>
            </a:r>
            <a:r>
              <a:rPr lang="en-US" altLang="ko-KR" dirty="0"/>
              <a:t>3</a:t>
            </a:r>
            <a:r>
              <a:rPr lang="ko-KR" altLang="en-US" dirty="0"/>
              <a:t>억불 달성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409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9C359-2E40-9A38-F7D0-0B6A0155B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EA89FC-3E49-65B8-36FD-370D24E679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955B96-D4C9-AF78-80B3-40A2DB0486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맑은 고딕" panose="020B0503020000020004" pitchFamily="50" charset="-127"/>
              <a:cs typeface="Arial" panose="020B0604020202020204" pitchFamily="34" charset="0"/>
            </a:endParaRPr>
          </a:p>
          <a:p>
            <a:endParaRPr lang="en-US" sz="1000" dirty="0">
              <a:latin typeface="맑은 고딕" panose="020B0503020000020004" pitchFamily="50" charset="-127"/>
              <a:cs typeface="Arial" panose="020B0604020202020204" pitchFamily="34" charset="0"/>
            </a:endParaRPr>
          </a:p>
          <a:p>
            <a:r>
              <a:rPr lang="en-US" sz="1000" baseline="0" dirty="0">
                <a:latin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1000" dirty="0">
              <a:latin typeface="맑은 고딕" panose="020B0503020000020004" pitchFamily="50" charset="-127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4308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F6E39-3389-EF40-0FE9-36DC33C1C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57C111C-C42F-5EA5-F808-01D9C36E60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7F10D69-885E-E277-1FB7-3168EACE0F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-</a:t>
            </a:r>
            <a:r>
              <a:rPr lang="ko-KR" altLang="en-US" dirty="0"/>
              <a:t>평양 안과 병원 </a:t>
            </a:r>
            <a:r>
              <a:rPr lang="en-US" altLang="ko-KR" dirty="0"/>
              <a:t>: </a:t>
            </a:r>
            <a:r>
              <a:rPr lang="ko-KR" altLang="en-US" dirty="0"/>
              <a:t>재단 </a:t>
            </a:r>
            <a:r>
              <a:rPr lang="en-US" altLang="ko-KR" dirty="0"/>
              <a:t>480</a:t>
            </a:r>
            <a:r>
              <a:rPr lang="ko-KR" altLang="en-US" dirty="0"/>
              <a:t>만 불</a:t>
            </a:r>
            <a:r>
              <a:rPr lang="en-US" altLang="ko-KR" dirty="0"/>
              <a:t>, </a:t>
            </a:r>
            <a:r>
              <a:rPr lang="ko-KR" altLang="en-US" dirty="0"/>
              <a:t>한국 </a:t>
            </a:r>
            <a:r>
              <a:rPr lang="en-US" altLang="ko-KR" dirty="0"/>
              <a:t>170</a:t>
            </a:r>
            <a:r>
              <a:rPr lang="ko-KR" altLang="en-US" dirty="0"/>
              <a:t>만 불 모금</a:t>
            </a:r>
            <a:endParaRPr lang="en-US" altLang="ko-KR" dirty="0"/>
          </a:p>
          <a:p>
            <a:pPr marL="0" indent="0">
              <a:buFontTx/>
              <a:buNone/>
            </a:pPr>
            <a:r>
              <a:rPr lang="en-US" altLang="ko-KR" dirty="0"/>
              <a:t>-</a:t>
            </a:r>
            <a:r>
              <a:rPr lang="ko-KR" altLang="en-US" dirty="0"/>
              <a:t>중국 쓰촨 성 지진 </a:t>
            </a:r>
            <a:r>
              <a:rPr lang="en-US" altLang="ko-KR" dirty="0"/>
              <a:t>: </a:t>
            </a:r>
            <a:r>
              <a:rPr lang="ko-KR" altLang="en-US" dirty="0"/>
              <a:t>이재민 </a:t>
            </a:r>
            <a:r>
              <a:rPr lang="en-US" altLang="ko-KR" dirty="0"/>
              <a:t>4,000</a:t>
            </a:r>
            <a:r>
              <a:rPr lang="ko-KR" altLang="en-US" dirty="0"/>
              <a:t>만 명</a:t>
            </a:r>
            <a:endParaRPr lang="en-US" altLang="ko-KR" dirty="0"/>
          </a:p>
          <a:p>
            <a:pPr marL="0" indent="0">
              <a:buFontTx/>
              <a:buNone/>
            </a:pPr>
            <a:r>
              <a:rPr lang="en-US" altLang="ko-KR" dirty="0"/>
              <a:t>-</a:t>
            </a:r>
            <a:r>
              <a:rPr lang="ko-KR" altLang="en-US" dirty="0"/>
              <a:t>아이티 지진 </a:t>
            </a:r>
            <a:r>
              <a:rPr lang="en-US" altLang="ko-KR" dirty="0"/>
              <a:t>: </a:t>
            </a:r>
            <a:r>
              <a:rPr lang="ko-KR" altLang="en-US" dirty="0"/>
              <a:t>섬 초토화 </a:t>
            </a:r>
            <a:r>
              <a:rPr lang="en-US" altLang="ko-KR" dirty="0"/>
              <a:t>  </a:t>
            </a:r>
          </a:p>
          <a:p>
            <a:pPr marL="0" indent="0">
              <a:buFontTx/>
              <a:buNone/>
            </a:pPr>
            <a:r>
              <a:rPr lang="en-US" altLang="ko-KR" dirty="0"/>
              <a:t>-</a:t>
            </a:r>
            <a:r>
              <a:rPr lang="ko-KR" altLang="en-US" dirty="0"/>
              <a:t>뉴질랜드 대지진 </a:t>
            </a:r>
            <a:r>
              <a:rPr lang="en-US" altLang="ko-KR" dirty="0"/>
              <a:t>: 180</a:t>
            </a:r>
            <a:r>
              <a:rPr lang="ko-KR" altLang="en-US" dirty="0"/>
              <a:t>여명 사망</a:t>
            </a:r>
            <a:endParaRPr lang="en-US" altLang="ko-KR" dirty="0"/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홍역퇴치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(One Shot, One Life) : 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$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목표추진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(2:1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매칭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•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경주지진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(2016),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포항지진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(2017),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영덕지진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(2018,19) :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각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10,000$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Tx/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C8365A5-0F0A-9C2A-D3C5-828CAEE05F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8624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D7383-54C5-5615-0B72-ABAE32C32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BC88925-A263-B435-7F00-161F71EB03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FB6D281-3D2E-2823-AD9A-17804A37ED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P25~30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참고</a:t>
            </a:r>
            <a:endParaRPr lang="en-US" altLang="ko-KR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회장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GAT(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글로벌 액션 팀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위원장 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GLT(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지도력 개발위원장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),GMT(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회원위원장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GST(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봉사위원장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포함 됨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최고 집행인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클럽의 모든 회원은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GAT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 일원 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회장은 클럽의 최고 행정 임원으로서 모든 클럽 회의와 이사회의 의장을 맡는다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그리고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재무 등 주요 직책에 대한 설명</a:t>
            </a:r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회원의 권리와 의무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임원으로 선출될 권리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국제협회의 임원을 맡을 권리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투표권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표결을 요구하는 모든 사항에 투표권을 가지며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지구와 클럽의 대의원이 될 자격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의무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헌장 상의 의무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회의나 행사에 적극 참석 의무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각종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의무금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성실 납부 의무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솔선 실행의 의무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클럽발전을 위한 노력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연수교육 이수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임원의 수행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우수회원 영입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품위유지</a:t>
            </a: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회비 사용처</a:t>
            </a:r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국제협회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50$ 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하반기 각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25 $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복합지구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5,000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원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상반기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회비는 각 지구 마다 다름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(1)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회의의 종류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정기총회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임시총회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이사회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월례회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클럽위원회</a:t>
            </a:r>
          </a:p>
          <a:p>
            <a:pPr fontAlgn="base" latinLnBrk="1"/>
            <a:r>
              <a:rPr lang="en-US" altLang="ko-K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(2) </a:t>
            </a:r>
            <a:r>
              <a:rPr lang="ko-KR" alt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① 클럽 및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발전에 이바지한 경우 그에 부합된 시상이 이루어진다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② 상의 종류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키 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세브론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회원 스폰서 표창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클럽 확장 상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국제회장상 등</a:t>
            </a: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45708A-7408-2C47-2005-186CB5C8A4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1157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81F85-5B9C-B20C-AE9B-6211DF300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CD159B-2A35-64A7-D490-1875974C82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31B29E-1C08-0A1D-BD26-D710A6CEED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endParaRPr lang="en-US" altLang="ko-KR" dirty="0"/>
          </a:p>
          <a:p>
            <a:pPr marL="171450" indent="-171450">
              <a:buFont typeface="Arial"/>
              <a:buChar char="•"/>
            </a:pPr>
            <a:endParaRPr lang="ko-KR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9CA747-89BE-A368-DEA6-641B7DCCB1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9390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865131-F643-4230-E0BC-370B89603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0467F08-98CF-C93D-5CDE-0672DCA7A5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1B8D333-CE44-7B28-56A9-6C3BD7490A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P30~32 </a:t>
            </a:r>
            <a:r>
              <a:rPr lang="ko-KR" altLang="en-US" dirty="0"/>
              <a:t>참고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11F3C7-76A6-C5ED-9068-24640AC3FE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17170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7D4EC-F2D6-5F4C-2249-679E0F7CB9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B606025-71E8-434F-6959-B8BA6CAE0E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20A6908-0673-D1C5-AE43-DBFCF14832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ko-KR" altLang="en-US" dirty="0"/>
              <a:t>모든</a:t>
            </a:r>
            <a:r>
              <a:rPr lang="en-US" altLang="ko-KR" dirty="0"/>
              <a:t> </a:t>
            </a:r>
            <a:r>
              <a:rPr lang="ko-KR" altLang="en-US" dirty="0"/>
              <a:t>연수회는 지구마다 다름</a:t>
            </a:r>
            <a:endParaRPr lang="en-US" altLang="ko-KR" dirty="0"/>
          </a:p>
          <a:p>
            <a:pPr marL="171450" indent="-171450">
              <a:buFontTx/>
              <a:buChar char="-"/>
            </a:pPr>
            <a:endParaRPr lang="en-US" altLang="ko-KR" dirty="0"/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ELLI (Emerging Lions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Ledership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Institute)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초급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지도력 연수회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RLLI (Regional Lions </a:t>
            </a:r>
            <a:r>
              <a:rPr lang="en-US" altLang="ko-K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Ledership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Institute)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지도력 연수회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FDI (Faculty Development Institute)    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강사 양성 과정</a:t>
            </a: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LCIP (Lions Certified Instructor Program)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공인 강사 프로그램</a:t>
            </a:r>
          </a:p>
          <a:p>
            <a:pPr marL="171450" indent="-171450">
              <a:buFontTx/>
              <a:buChar char="-"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141A30E-E510-08A1-A4FD-DD2B3E1BB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86253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3321D-B2B0-D198-4DE4-C3761D1F0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F889406-F3D2-EF30-27CC-D2F8B79063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106B767-4CE5-CF93-A318-180DDBDA94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359DCA0-123D-9670-DD9C-1F8EF1A01E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4352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DEA9-5130-8136-DF9C-D5DF4F6C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BE8EB-81DB-0F2B-1BE5-F841F5349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3F3D8-09BA-3FBB-9017-2326B3416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23B46-F367-A0BB-123E-9F0898905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541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07CBB-7479-3977-E1C9-A3197C3AA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F8C61A-60D8-4381-4BDE-4C764FDAB7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D013EA-A199-F6C7-4B12-95C5FD353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78F1AC-4E10-FCB2-AC73-EBD2911E88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7F6D64-E802-DE49-BB0C-5DF6C1ACA17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841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74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82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83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5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9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3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79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184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25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507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Only">
    <p:bg>
      <p:bgPr>
        <a:solidFill>
          <a:schemeClr val="accent6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 userDrawn="1"/>
        </p:nvSpPr>
        <p:spPr bwMode="auto">
          <a:xfrm>
            <a:off x="11430000" y="6400726"/>
            <a:ext cx="558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algn="r"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chemeClr val="bg1"/>
                </a:solidFill>
                <a:latin typeface="맑은 고딕" panose="020B0503020000020004" pitchFamily="50" charset="-127"/>
              </a:rPr>
              <a:pPr algn="r" eaLnBrk="0" hangingPunct="0">
                <a:spcBef>
                  <a:spcPct val="50000"/>
                </a:spcBef>
                <a:defRPr/>
              </a:pPr>
              <a:t>‹#›</a:t>
            </a:fld>
            <a:endParaRPr lang="en-US" sz="1000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42099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bg>
      <p:bgPr>
        <a:solidFill>
          <a:srgbClr val="0D2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3396DB-1F56-6D4A-BCDC-A5F1B4E3E76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0818" y="1331088"/>
            <a:ext cx="11370019" cy="484504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F74E8E-73DC-B94C-AC22-082FD0836967}"/>
              </a:ext>
            </a:extLst>
          </p:cNvPr>
          <p:cNvSpPr/>
          <p:nvPr userDrawn="1"/>
        </p:nvSpPr>
        <p:spPr>
          <a:xfrm>
            <a:off x="0" y="6339840"/>
            <a:ext cx="12192000" cy="518160"/>
          </a:xfrm>
          <a:prstGeom prst="rect">
            <a:avLst/>
          </a:prstGeom>
          <a:solidFill>
            <a:srgbClr val="0D2240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A7F0D7D1-1430-0D43-B6B9-B46069553A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7697" y="6397623"/>
            <a:ext cx="1378746" cy="40259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41165531-C215-804F-AE12-55E8E3E82EFF}"/>
              </a:ext>
            </a:extLst>
          </p:cNvPr>
          <p:cNvGrpSpPr/>
          <p:nvPr userDrawn="1"/>
        </p:nvGrpSpPr>
        <p:grpSpPr>
          <a:xfrm>
            <a:off x="11273010" y="6416040"/>
            <a:ext cx="125096" cy="365760"/>
            <a:chOff x="9970956" y="6416040"/>
            <a:chExt cx="125096" cy="365760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45DA1B5-E441-0844-B645-78621A908683}"/>
                </a:ext>
              </a:extLst>
            </p:cNvPr>
            <p:cNvCxnSpPr>
              <a:cxnSpLocks/>
            </p:cNvCxnSpPr>
            <p:nvPr/>
          </p:nvCxnSpPr>
          <p:spPr>
            <a:xfrm rot="6600000">
              <a:off x="9913172" y="6598920"/>
              <a:ext cx="365760" cy="0"/>
            </a:xfrm>
            <a:prstGeom prst="line">
              <a:avLst/>
            </a:prstGeom>
            <a:ln w="22225">
              <a:solidFill>
                <a:srgbClr val="EBB8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4E11239-27D7-A349-9313-6F72C8353D73}"/>
                </a:ext>
              </a:extLst>
            </p:cNvPr>
            <p:cNvCxnSpPr>
              <a:cxnSpLocks/>
            </p:cNvCxnSpPr>
            <p:nvPr/>
          </p:nvCxnSpPr>
          <p:spPr>
            <a:xfrm rot="6600000">
              <a:off x="9788076" y="6598920"/>
              <a:ext cx="365760" cy="0"/>
            </a:xfrm>
            <a:prstGeom prst="line">
              <a:avLst/>
            </a:prstGeom>
            <a:ln w="22225">
              <a:solidFill>
                <a:srgbClr val="EBB8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Slide Number Placeholder 19">
            <a:extLst>
              <a:ext uri="{FF2B5EF4-FFF2-40B4-BE49-F238E27FC236}">
                <a16:creationId xmlns:a16="http://schemas.microsoft.com/office/drawing/2014/main" id="{FFB1BE5A-FAB0-9A45-A856-0089E4ECC20C}"/>
              </a:ext>
            </a:extLst>
          </p:cNvPr>
          <p:cNvSpPr txBox="1">
            <a:spLocks/>
          </p:cNvSpPr>
          <p:nvPr userDrawn="1"/>
        </p:nvSpPr>
        <p:spPr>
          <a:xfrm>
            <a:off x="11565313" y="6435092"/>
            <a:ext cx="563934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69D2149-6FA0-4B4E-8818-1AEC2B97CF46}" type="slidenum">
              <a:rPr lang="en-US" sz="1400" smtClean="0">
                <a:solidFill>
                  <a:schemeClr val="bg1"/>
                </a:solidFill>
              </a:rPr>
              <a:pPr/>
              <a:t>‹#›</a:t>
            </a:fld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B15404F-B2E8-0C49-ADDD-0D23A833D5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0819" y="365126"/>
            <a:ext cx="8653041" cy="665022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9124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59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jp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onsclubs.org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hyperlink" Target="http://www.lionsclubs.org/" TargetMode="Externa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4640D-6FCB-10A7-07A8-DB531B139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Pentagon 4">
            <a:extLst>
              <a:ext uri="{FF2B5EF4-FFF2-40B4-BE49-F238E27FC236}">
                <a16:creationId xmlns:a16="http://schemas.microsoft.com/office/drawing/2014/main" id="{42821587-AF0F-9535-B754-7AAA2620280F}"/>
              </a:ext>
            </a:extLst>
          </p:cNvPr>
          <p:cNvSpPr/>
          <p:nvPr/>
        </p:nvSpPr>
        <p:spPr>
          <a:xfrm>
            <a:off x="571500" y="2143125"/>
            <a:ext cx="1990725" cy="733425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1917</a:t>
            </a: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CDB8F1EF-926E-9D3E-823B-EA9E31D19ECE}"/>
              </a:ext>
            </a:extLst>
          </p:cNvPr>
          <p:cNvSpPr/>
          <p:nvPr/>
        </p:nvSpPr>
        <p:spPr>
          <a:xfrm>
            <a:off x="2390774" y="2141753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6BD173-7C74-244B-E661-701BC91C6A44}"/>
              </a:ext>
            </a:extLst>
          </p:cNvPr>
          <p:cNvSpPr txBox="1"/>
          <p:nvPr/>
        </p:nvSpPr>
        <p:spPr>
          <a:xfrm>
            <a:off x="981075" y="2918040"/>
            <a:ext cx="1035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861F2D-C827-E37E-8E73-C2E23D68C1D4}"/>
              </a:ext>
            </a:extLst>
          </p:cNvPr>
          <p:cNvSpPr txBox="1"/>
          <p:nvPr/>
        </p:nvSpPr>
        <p:spPr>
          <a:xfrm>
            <a:off x="2657476" y="2902294"/>
            <a:ext cx="138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국제화</a:t>
            </a:r>
          </a:p>
        </p:txBody>
      </p:sp>
      <p:sp>
        <p:nvSpPr>
          <p:cNvPr id="13" name="Arrow: Chevron 12">
            <a:extLst>
              <a:ext uri="{FF2B5EF4-FFF2-40B4-BE49-F238E27FC236}">
                <a16:creationId xmlns:a16="http://schemas.microsoft.com/office/drawing/2014/main" id="{3FFAFB21-BB1C-81F9-363D-A5975E70449C}"/>
              </a:ext>
            </a:extLst>
          </p:cNvPr>
          <p:cNvSpPr/>
          <p:nvPr/>
        </p:nvSpPr>
        <p:spPr>
          <a:xfrm>
            <a:off x="4210048" y="2148896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1925</a:t>
            </a:r>
          </a:p>
        </p:txBody>
      </p:sp>
      <p:sp>
        <p:nvSpPr>
          <p:cNvPr id="14" name="Arrow: Chevron 13">
            <a:extLst>
              <a:ext uri="{FF2B5EF4-FFF2-40B4-BE49-F238E27FC236}">
                <a16:creationId xmlns:a16="http://schemas.microsoft.com/office/drawing/2014/main" id="{E3B057A0-1B52-F6E6-5E48-2E8B01B8A27A}"/>
              </a:ext>
            </a:extLst>
          </p:cNvPr>
          <p:cNvSpPr/>
          <p:nvPr/>
        </p:nvSpPr>
        <p:spPr>
          <a:xfrm>
            <a:off x="6048375" y="2148896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rrow: Chevron 14">
            <a:extLst>
              <a:ext uri="{FF2B5EF4-FFF2-40B4-BE49-F238E27FC236}">
                <a16:creationId xmlns:a16="http://schemas.microsoft.com/office/drawing/2014/main" id="{A0D90B4B-3A84-46F2-7750-BA9AD40CD34F}"/>
              </a:ext>
            </a:extLst>
          </p:cNvPr>
          <p:cNvSpPr/>
          <p:nvPr/>
        </p:nvSpPr>
        <p:spPr>
          <a:xfrm>
            <a:off x="7886702" y="2141753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195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997990-806F-865D-8882-5929B5BD2A95}"/>
              </a:ext>
            </a:extLst>
          </p:cNvPr>
          <p:cNvSpPr txBox="1"/>
          <p:nvPr/>
        </p:nvSpPr>
        <p:spPr>
          <a:xfrm>
            <a:off x="6112668" y="2925120"/>
            <a:ext cx="184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모토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78DB9D-008E-EA5C-8066-952AAC9AEF23}"/>
              </a:ext>
            </a:extLst>
          </p:cNvPr>
          <p:cNvSpPr txBox="1"/>
          <p:nvPr/>
        </p:nvSpPr>
        <p:spPr>
          <a:xfrm>
            <a:off x="4343400" y="2910833"/>
            <a:ext cx="171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헬렌켈러여사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연설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Arrow: Chevron 17">
            <a:extLst>
              <a:ext uri="{FF2B5EF4-FFF2-40B4-BE49-F238E27FC236}">
                <a16:creationId xmlns:a16="http://schemas.microsoft.com/office/drawing/2014/main" id="{E7740FDB-06A7-E6B2-2B19-8C3717849E99}"/>
              </a:ext>
            </a:extLst>
          </p:cNvPr>
          <p:cNvSpPr/>
          <p:nvPr/>
        </p:nvSpPr>
        <p:spPr>
          <a:xfrm>
            <a:off x="9753600" y="2156040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1968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E803AEF-142F-E257-6AA7-A6CCBA5DD3D9}"/>
              </a:ext>
            </a:extLst>
          </p:cNvPr>
          <p:cNvSpPr txBox="1"/>
          <p:nvPr/>
        </p:nvSpPr>
        <p:spPr>
          <a:xfrm>
            <a:off x="10229284" y="2918040"/>
            <a:ext cx="1097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4A37B513-C983-D456-A05B-F955B83E7C2C}"/>
              </a:ext>
            </a:extLst>
          </p:cNvPr>
          <p:cNvSpPr/>
          <p:nvPr/>
        </p:nvSpPr>
        <p:spPr>
          <a:xfrm>
            <a:off x="571500" y="3867150"/>
            <a:ext cx="1990725" cy="733425"/>
          </a:xfrm>
          <a:prstGeom prst="homePlate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1987</a:t>
            </a:r>
          </a:p>
        </p:txBody>
      </p:sp>
      <p:sp>
        <p:nvSpPr>
          <p:cNvPr id="23" name="Arrow: Chevron 22">
            <a:extLst>
              <a:ext uri="{FF2B5EF4-FFF2-40B4-BE49-F238E27FC236}">
                <a16:creationId xmlns:a16="http://schemas.microsoft.com/office/drawing/2014/main" id="{EEABE3CF-F794-BAAD-A85E-FB4189599CA0}"/>
              </a:ext>
            </a:extLst>
          </p:cNvPr>
          <p:cNvSpPr/>
          <p:nvPr/>
        </p:nvSpPr>
        <p:spPr>
          <a:xfrm>
            <a:off x="2390774" y="3865778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1990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5F97B04-6D08-D109-D478-591977BCBCDF}"/>
              </a:ext>
            </a:extLst>
          </p:cNvPr>
          <p:cNvSpPr txBox="1"/>
          <p:nvPr/>
        </p:nvSpPr>
        <p:spPr>
          <a:xfrm>
            <a:off x="769260" y="4642065"/>
            <a:ext cx="1371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여성 회원 입회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863F186-83BF-63BA-3249-AE3BA6D26F1C}"/>
              </a:ext>
            </a:extLst>
          </p:cNvPr>
          <p:cNvSpPr txBox="1"/>
          <p:nvPr/>
        </p:nvSpPr>
        <p:spPr>
          <a:xfrm>
            <a:off x="2781301" y="4626319"/>
            <a:ext cx="1190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시력 우선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r>
              <a:rPr lang="ko-KR" altLang="en-US" dirty="0"/>
              <a:t> </a:t>
            </a:r>
            <a:r>
              <a:rPr lang="ko-KR" dirty="0"/>
              <a:t>	</a:t>
            </a:r>
          </a:p>
        </p:txBody>
      </p:sp>
      <p:sp>
        <p:nvSpPr>
          <p:cNvPr id="26" name="Arrow: Chevron 25">
            <a:extLst>
              <a:ext uri="{FF2B5EF4-FFF2-40B4-BE49-F238E27FC236}">
                <a16:creationId xmlns:a16="http://schemas.microsoft.com/office/drawing/2014/main" id="{02D29F31-290B-6758-6B7C-EDC253BA2E27}"/>
              </a:ext>
            </a:extLst>
          </p:cNvPr>
          <p:cNvSpPr/>
          <p:nvPr/>
        </p:nvSpPr>
        <p:spPr>
          <a:xfrm>
            <a:off x="4210048" y="3872921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Arrow: Chevron 26">
            <a:extLst>
              <a:ext uri="{FF2B5EF4-FFF2-40B4-BE49-F238E27FC236}">
                <a16:creationId xmlns:a16="http://schemas.microsoft.com/office/drawing/2014/main" id="{4A897257-510E-0C14-3E9E-3631538D02CB}"/>
              </a:ext>
            </a:extLst>
          </p:cNvPr>
          <p:cNvSpPr/>
          <p:nvPr/>
        </p:nvSpPr>
        <p:spPr>
          <a:xfrm>
            <a:off x="6048375" y="3872921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Arrow: Chevron 27">
            <a:extLst>
              <a:ext uri="{FF2B5EF4-FFF2-40B4-BE49-F238E27FC236}">
                <a16:creationId xmlns:a16="http://schemas.microsoft.com/office/drawing/2014/main" id="{E33437E4-33DD-03FC-EF58-E7ED1F339042}"/>
              </a:ext>
            </a:extLst>
          </p:cNvPr>
          <p:cNvSpPr/>
          <p:nvPr/>
        </p:nvSpPr>
        <p:spPr>
          <a:xfrm>
            <a:off x="7886702" y="3865778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AFC0E67-7670-9F89-9E5F-D414020DB519}"/>
              </a:ext>
            </a:extLst>
          </p:cNvPr>
          <p:cNvSpPr txBox="1"/>
          <p:nvPr/>
        </p:nvSpPr>
        <p:spPr>
          <a:xfrm>
            <a:off x="6112668" y="4649145"/>
            <a:ext cx="1774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주년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기념사업 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C4E7EF-8296-15C4-4FCB-C2553E4F9B4C}"/>
              </a:ext>
            </a:extLst>
          </p:cNvPr>
          <p:cNvSpPr txBox="1"/>
          <p:nvPr/>
        </p:nvSpPr>
        <p:spPr>
          <a:xfrm>
            <a:off x="4267200" y="4634858"/>
            <a:ext cx="1788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시력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우선사업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Arrow: Chevron 30">
            <a:extLst>
              <a:ext uri="{FF2B5EF4-FFF2-40B4-BE49-F238E27FC236}">
                <a16:creationId xmlns:a16="http://schemas.microsoft.com/office/drawing/2014/main" id="{428CF826-F3C3-E20D-B17A-DB6154FF1F1A}"/>
              </a:ext>
            </a:extLst>
          </p:cNvPr>
          <p:cNvSpPr/>
          <p:nvPr/>
        </p:nvSpPr>
        <p:spPr>
          <a:xfrm>
            <a:off x="9753600" y="3880065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2018-19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1C1A837-4122-40E8-44C8-3EB4CE14C484}"/>
              </a:ext>
            </a:extLst>
          </p:cNvPr>
          <p:cNvSpPr txBox="1"/>
          <p:nvPr/>
        </p:nvSpPr>
        <p:spPr>
          <a:xfrm>
            <a:off x="8236745" y="4632540"/>
            <a:ext cx="1269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캠페인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A1A7693-DE58-BD20-DEFF-8E2AFD16C87D}"/>
              </a:ext>
            </a:extLst>
          </p:cNvPr>
          <p:cNvSpPr txBox="1"/>
          <p:nvPr/>
        </p:nvSpPr>
        <p:spPr>
          <a:xfrm>
            <a:off x="10001252" y="4642065"/>
            <a:ext cx="1514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최초 여성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국제회장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17F1A1-33BD-DE60-7FAD-351FDDBEC216}"/>
              </a:ext>
            </a:extLst>
          </p:cNvPr>
          <p:cNvSpPr txBox="1"/>
          <p:nvPr/>
        </p:nvSpPr>
        <p:spPr>
          <a:xfrm>
            <a:off x="7236619" y="2946615"/>
            <a:ext cx="3269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탄생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Arrow: Chevron 30">
            <a:extLst>
              <a:ext uri="{FF2B5EF4-FFF2-40B4-BE49-F238E27FC236}">
                <a16:creationId xmlns:a16="http://schemas.microsoft.com/office/drawing/2014/main" id="{7C404A04-EB82-F252-6D30-A6B73E649CC7}"/>
              </a:ext>
            </a:extLst>
          </p:cNvPr>
          <p:cNvSpPr/>
          <p:nvPr/>
        </p:nvSpPr>
        <p:spPr>
          <a:xfrm>
            <a:off x="571500" y="5820625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27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Arrow: Chevron 30">
            <a:extLst>
              <a:ext uri="{FF2B5EF4-FFF2-40B4-BE49-F238E27FC236}">
                <a16:creationId xmlns:a16="http://schemas.microsoft.com/office/drawing/2014/main" id="{E2D52B60-6E4E-8D8C-6830-A8BBD208E9BA}"/>
              </a:ext>
            </a:extLst>
          </p:cNvPr>
          <p:cNvSpPr/>
          <p:nvPr/>
        </p:nvSpPr>
        <p:spPr>
          <a:xfrm>
            <a:off x="2562225" y="5820623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Arrow: Chevron 30">
            <a:extLst>
              <a:ext uri="{FF2B5EF4-FFF2-40B4-BE49-F238E27FC236}">
                <a16:creationId xmlns:a16="http://schemas.microsoft.com/office/drawing/2014/main" id="{F49CED5F-5C9B-D634-FFF3-34471D9E217F}"/>
              </a:ext>
            </a:extLst>
          </p:cNvPr>
          <p:cNvSpPr/>
          <p:nvPr/>
        </p:nvSpPr>
        <p:spPr>
          <a:xfrm>
            <a:off x="4486275" y="5820623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제목 9">
            <a:extLst>
              <a:ext uri="{FF2B5EF4-FFF2-40B4-BE49-F238E27FC236}">
                <a16:creationId xmlns:a16="http://schemas.microsoft.com/office/drawing/2014/main" id="{D597E536-FB33-AF3D-6EDB-EEDBB2850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34" name="Rectangle 1">
            <a:extLst>
              <a:ext uri="{FF2B5EF4-FFF2-40B4-BE49-F238E27FC236}">
                <a16:creationId xmlns:a16="http://schemas.microsoft.com/office/drawing/2014/main" id="{850F23AE-7B09-7249-D8D6-4C4B8CB2ED9A}"/>
              </a:ext>
            </a:extLst>
          </p:cNvPr>
          <p:cNvSpPr/>
          <p:nvPr/>
        </p:nvSpPr>
        <p:spPr>
          <a:xfrm>
            <a:off x="-1" y="-457274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Picture 1" descr="lionlogo_white.eps">
            <a:extLst>
              <a:ext uri="{FF2B5EF4-FFF2-40B4-BE49-F238E27FC236}">
                <a16:creationId xmlns:a16="http://schemas.microsoft.com/office/drawing/2014/main" id="{9B4FB141-F679-2711-85B4-A3DEB1EDF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6953" y="477237"/>
            <a:ext cx="1451429" cy="1415871"/>
          </a:xfrm>
          <a:prstGeom prst="rect">
            <a:avLst/>
          </a:prstGeom>
        </p:spPr>
      </p:pic>
      <p:sp>
        <p:nvSpPr>
          <p:cNvPr id="22" name="Body Copy">
            <a:extLst>
              <a:ext uri="{FF2B5EF4-FFF2-40B4-BE49-F238E27FC236}">
                <a16:creationId xmlns:a16="http://schemas.microsoft.com/office/drawing/2014/main" id="{7DD9D221-33C5-36F3-A2B9-351A44F82DE8}"/>
              </a:ext>
            </a:extLst>
          </p:cNvPr>
          <p:cNvSpPr txBox="1">
            <a:spLocks/>
          </p:cNvSpPr>
          <p:nvPr/>
        </p:nvSpPr>
        <p:spPr>
          <a:xfrm>
            <a:off x="721520" y="3395744"/>
            <a:ext cx="10668000" cy="1415871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60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신입회원 과정</a:t>
            </a:r>
          </a:p>
        </p:txBody>
      </p:sp>
      <p:sp>
        <p:nvSpPr>
          <p:cNvPr id="35" name="Body Copy">
            <a:extLst>
              <a:ext uri="{FF2B5EF4-FFF2-40B4-BE49-F238E27FC236}">
                <a16:creationId xmlns:a16="http://schemas.microsoft.com/office/drawing/2014/main" id="{2973B19E-33D5-5CA1-2B87-3700E856C089}"/>
              </a:ext>
            </a:extLst>
          </p:cNvPr>
          <p:cNvSpPr txBox="1">
            <a:spLocks/>
          </p:cNvSpPr>
          <p:nvPr/>
        </p:nvSpPr>
        <p:spPr>
          <a:xfrm>
            <a:off x="796583" y="4970239"/>
            <a:ext cx="10668000" cy="48969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</a:t>
            </a:r>
          </a:p>
        </p:txBody>
      </p:sp>
      <p:sp>
        <p:nvSpPr>
          <p:cNvPr id="36" name="Body Copy">
            <a:extLst>
              <a:ext uri="{FF2B5EF4-FFF2-40B4-BE49-F238E27FC236}">
                <a16:creationId xmlns:a16="http://schemas.microsoft.com/office/drawing/2014/main" id="{A32B8095-E00A-B75A-FC2A-8070DC61F5B8}"/>
              </a:ext>
            </a:extLst>
          </p:cNvPr>
          <p:cNvSpPr txBox="1">
            <a:spLocks/>
          </p:cNvSpPr>
          <p:nvPr/>
        </p:nvSpPr>
        <p:spPr>
          <a:xfrm>
            <a:off x="4313309" y="5586385"/>
            <a:ext cx="3730173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dist"/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  <p:sp>
        <p:nvSpPr>
          <p:cNvPr id="37" name="Body Copy">
            <a:extLst>
              <a:ext uri="{FF2B5EF4-FFF2-40B4-BE49-F238E27FC236}">
                <a16:creationId xmlns:a16="http://schemas.microsoft.com/office/drawing/2014/main" id="{AC186E10-AE6E-49DD-A409-19CB0A76869C}"/>
              </a:ext>
            </a:extLst>
          </p:cNvPr>
          <p:cNvSpPr txBox="1">
            <a:spLocks/>
          </p:cNvSpPr>
          <p:nvPr/>
        </p:nvSpPr>
        <p:spPr>
          <a:xfrm>
            <a:off x="761999" y="2148896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3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38" name="Yellow Bar">
            <a:extLst>
              <a:ext uri="{FF2B5EF4-FFF2-40B4-BE49-F238E27FC236}">
                <a16:creationId xmlns:a16="http://schemas.microsoft.com/office/drawing/2014/main" id="{395F7877-7C5B-4C6A-98B1-F9386E4D4771}"/>
              </a:ext>
            </a:extLst>
          </p:cNvPr>
          <p:cNvSpPr/>
          <p:nvPr/>
        </p:nvSpPr>
        <p:spPr>
          <a:xfrm flipV="1">
            <a:off x="3982378" y="2876550"/>
            <a:ext cx="4254367" cy="67841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8525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A9F920-8F19-CAE9-61E2-3FA084639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896B7B0-2B52-4A85-9B21-F0B706F66F5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5C5095A6-E002-A508-2B22-A99ABE364789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D7CA35A0-7933-DB58-D31E-A1F31A4738A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740C3E5-4148-F27D-793C-C06BA1ADD8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9DAE3C39-91AF-BADA-35AA-136571BA8DCA}"/>
              </a:ext>
            </a:extLst>
          </p:cNvPr>
          <p:cNvSpPr txBox="1">
            <a:spLocks/>
          </p:cNvSpPr>
          <p:nvPr/>
        </p:nvSpPr>
        <p:spPr>
          <a:xfrm>
            <a:off x="3350758" y="948163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358EFB39-EB1B-22A9-47E9-1A868D7D738A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탄생 배경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역사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봉사사업 이해</a:t>
            </a:r>
            <a:endParaRPr lang="en-US" altLang="ko-KR" sz="28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국제협회의 구성과 조직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국제재단 이해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endParaRPr lang="en-US" altLang="ko-KR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20000"/>
            </a:pP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FBC5156D-859F-2E90-DEEC-EBD0FD2C536F}"/>
              </a:ext>
            </a:extLst>
          </p:cNvPr>
          <p:cNvSpPr/>
          <p:nvPr/>
        </p:nvSpPr>
        <p:spPr>
          <a:xfrm flipV="1">
            <a:off x="3424239" y="1959834"/>
            <a:ext cx="2476500" cy="78289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8F981AA-9460-B24E-84A3-18E0EDBF909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Body Copy">
            <a:extLst>
              <a:ext uri="{FF2B5EF4-FFF2-40B4-BE49-F238E27FC236}">
                <a16:creationId xmlns:a16="http://schemas.microsoft.com/office/drawing/2014/main" id="{BD70CC0A-CE7F-E067-E942-5DB8A70514D6}"/>
              </a:ext>
            </a:extLst>
          </p:cNvPr>
          <p:cNvSpPr txBox="1">
            <a:spLocks/>
          </p:cNvSpPr>
          <p:nvPr/>
        </p:nvSpPr>
        <p:spPr>
          <a:xfrm>
            <a:off x="3341837" y="4485281"/>
            <a:ext cx="7709128" cy="177763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클럽 조직 및 신입회원의 자세 이해 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포털 접속 방법이해</a:t>
            </a:r>
            <a:endParaRPr lang="en-US" altLang="ko-KR" sz="28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  <a:buSzPct val="120000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551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BE17-D30D-E584-4E8C-32EAF793B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EFE634E-7D55-17C0-1698-946C07B637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747932-67F6-5146-26CB-0B46D22F2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362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F6752BF-8BCE-8BF8-977A-B06CFBE37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7C29D05-46B9-334C-C91D-43AE7C3A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1663B93-CF61-C4D4-260D-5247BC4F8B3D}"/>
              </a:ext>
            </a:extLst>
          </p:cNvPr>
          <p:cNvSpPr txBox="1">
            <a:spLocks/>
          </p:cNvSpPr>
          <p:nvPr/>
        </p:nvSpPr>
        <p:spPr>
          <a:xfrm>
            <a:off x="129787" y="-13624"/>
            <a:ext cx="667245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DBF016E-BF36-9BF2-65BA-1CADB743FBA6}"/>
              </a:ext>
            </a:extLst>
          </p:cNvPr>
          <p:cNvSpPr txBox="1">
            <a:spLocks/>
          </p:cNvSpPr>
          <p:nvPr/>
        </p:nvSpPr>
        <p:spPr>
          <a:xfrm>
            <a:off x="1386614" y="2921025"/>
            <a:ext cx="10614433" cy="263827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우선사업</a:t>
            </a:r>
            <a:endParaRPr lang="en-US" altLang="ko-KR" sz="30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진행되는 우선사업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목표를 정하여 진행되는 우선사업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한시적 사업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우선사업은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LCIF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(2)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Mission 1.5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의 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(2027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일까지 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만 달성목표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C5C7EA0-425A-F6E2-E144-94FABE3E76A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94267F-DF25-78D7-CEF1-45C7094CEA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0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>
              <a:lnSpc>
                <a:spcPts val="9500"/>
              </a:lnSpc>
              <a:spcBef>
                <a:spcPts val="0"/>
              </a:spcBef>
            </a:pPr>
            <a:endParaRPr lang="ko-KR" altLang="ko-KR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343891" y="1257291"/>
            <a:ext cx="76046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3000" b="1" dirty="0"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9DABC-4CB6-B0A3-1C0A-34E29CFA39D7}"/>
              </a:ext>
            </a:extLst>
          </p:cNvPr>
          <p:cNvSpPr txBox="1"/>
          <p:nvPr/>
        </p:nvSpPr>
        <p:spPr>
          <a:xfrm>
            <a:off x="927993" y="2044190"/>
            <a:ext cx="10755078" cy="3960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4)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방법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지도자들이 직접 각종 교부금 내용을 홍보하고 재단에 기부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회원감소에 대한 심각성을 적극 홍보하고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신입회원을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영입하고 신생클럽을 조직하는 것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87848D94-1DD3-DAE6-4581-C1CEC5F1E794}"/>
              </a:ext>
            </a:extLst>
          </p:cNvPr>
          <p:cNvSpPr txBox="1">
            <a:spLocks/>
          </p:cNvSpPr>
          <p:nvPr/>
        </p:nvSpPr>
        <p:spPr>
          <a:xfrm>
            <a:off x="-379575" y="-92298"/>
            <a:ext cx="766801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EB3237-2457-52B7-1D7B-182C8D87CF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082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79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FCEF5-C466-115D-D414-445F98D83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2F970A-C022-C7B3-DB1D-179351146EAC}"/>
              </a:ext>
            </a:extLst>
          </p:cNvPr>
          <p:cNvSpPr/>
          <p:nvPr/>
        </p:nvSpPr>
        <p:spPr>
          <a:xfrm>
            <a:off x="-4278" y="98417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5F0278F-5F33-408E-1B25-10649AD1DFE4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FB05A6C2-662F-5C10-1D6D-AAD3F1CA46BB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96263ED-FC1A-6F28-A13B-53619E58CD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4AA78F1B-FC40-76A0-60AC-C640FECE0CCF}"/>
              </a:ext>
            </a:extLst>
          </p:cNvPr>
          <p:cNvSpPr txBox="1">
            <a:spLocks/>
          </p:cNvSpPr>
          <p:nvPr/>
        </p:nvSpPr>
        <p:spPr>
          <a:xfrm>
            <a:off x="3350758" y="520980"/>
            <a:ext cx="8173892" cy="1061976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1. </a:t>
            </a:r>
            <a:r>
              <a:rPr lang="ko-KR" altLang="en-US" sz="36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탄생 배경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3CEFF757-54A9-6F84-E188-22E8D2B8C7AA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ACA29599-A239-A288-1BE7-4A70C61B5E23}"/>
              </a:ext>
            </a:extLst>
          </p:cNvPr>
          <p:cNvSpPr/>
          <p:nvPr/>
        </p:nvSpPr>
        <p:spPr>
          <a:xfrm flipV="1">
            <a:off x="3599137" y="1664037"/>
            <a:ext cx="5046100" cy="45719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5378818-4327-D2E2-B893-C4B8868D351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grpSp>
        <p:nvGrpSpPr>
          <p:cNvPr id="3" name="그룹 16">
            <a:extLst>
              <a:ext uri="{FF2B5EF4-FFF2-40B4-BE49-F238E27FC236}">
                <a16:creationId xmlns:a16="http://schemas.microsoft.com/office/drawing/2014/main" id="{7B0A8CEE-1826-0A20-47BE-C074081260E6}"/>
              </a:ext>
            </a:extLst>
          </p:cNvPr>
          <p:cNvGrpSpPr>
            <a:grpSpLocks/>
          </p:cNvGrpSpPr>
          <p:nvPr/>
        </p:nvGrpSpPr>
        <p:grpSpPr bwMode="auto">
          <a:xfrm>
            <a:off x="2222922" y="2275954"/>
            <a:ext cx="7734300" cy="3703811"/>
            <a:chOff x="755650" y="1628775"/>
            <a:chExt cx="7733550" cy="4175404"/>
          </a:xfrm>
        </p:grpSpPr>
        <p:sp>
          <p:nvSpPr>
            <p:cNvPr id="6" name="Rectangle 915">
              <a:extLst>
                <a:ext uri="{FF2B5EF4-FFF2-40B4-BE49-F238E27FC236}">
                  <a16:creationId xmlns:a16="http://schemas.microsoft.com/office/drawing/2014/main" id="{A4135806-3E5D-53EC-9C89-58A60FB63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" y="2186034"/>
              <a:ext cx="2015930" cy="182418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endParaRPr lang="ko-KR" altLang="ko-KR" sz="1400" b="1">
                <a:solidFill>
                  <a:srgbClr val="FFFFFF"/>
                </a:solidFill>
                <a:latin typeface="HY중고딕" pitchFamily="18" charset="-127"/>
                <a:ea typeface="HY중고딕" pitchFamily="18" charset="-127"/>
              </a:endParaRPr>
            </a:p>
          </p:txBody>
        </p:sp>
        <p:sp>
          <p:nvSpPr>
            <p:cNvPr id="8" name="직사각형 20">
              <a:extLst>
                <a:ext uri="{FF2B5EF4-FFF2-40B4-BE49-F238E27FC236}">
                  <a16:creationId xmlns:a16="http://schemas.microsoft.com/office/drawing/2014/main" id="{D8A43D37-E481-C41A-7AAF-871AAF7F6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1550" y="2636838"/>
              <a:ext cx="1415635" cy="936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400" b="1" dirty="0" err="1">
                  <a:solidFill>
                    <a:srgbClr val="002060"/>
                  </a:solidFill>
                </a:rPr>
                <a:t>라이온스</a:t>
              </a:r>
              <a:endParaRPr lang="en-US" altLang="ko-KR" sz="2400" b="1" dirty="0">
                <a:solidFill>
                  <a:srgbClr val="002060"/>
                </a:solidFill>
              </a:endParaRPr>
            </a:p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400" b="1" dirty="0">
                  <a:solidFill>
                    <a:srgbClr val="002060"/>
                  </a:solidFill>
                </a:rPr>
                <a:t>탄생배경</a:t>
              </a:r>
              <a:endParaRPr lang="en-US" altLang="ko-KR" sz="2400" b="1" dirty="0">
                <a:solidFill>
                  <a:srgbClr val="002060"/>
                </a:solidFill>
              </a:endParaRPr>
            </a:p>
          </p:txBody>
        </p:sp>
        <p:grpSp>
          <p:nvGrpSpPr>
            <p:cNvPr id="12" name="그룹 15">
              <a:extLst>
                <a:ext uri="{FF2B5EF4-FFF2-40B4-BE49-F238E27FC236}">
                  <a16:creationId xmlns:a16="http://schemas.microsoft.com/office/drawing/2014/main" id="{50A2A5DC-8838-E3FC-D196-FEF06B4378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71775" y="2042352"/>
              <a:ext cx="845860" cy="3383338"/>
              <a:chOff x="2771775" y="2042352"/>
              <a:chExt cx="845860" cy="3383338"/>
            </a:xfrm>
          </p:grpSpPr>
          <p:cxnSp>
            <p:nvCxnSpPr>
              <p:cNvPr id="27" name="AutoShape 914">
                <a:extLst>
                  <a:ext uri="{FF2B5EF4-FFF2-40B4-BE49-F238E27FC236}">
                    <a16:creationId xmlns:a16="http://schemas.microsoft.com/office/drawing/2014/main" id="{D861CF63-1C0B-0578-8BE7-981A71322CEB}"/>
                  </a:ext>
                </a:extLst>
              </p:cNvPr>
              <p:cNvCxnSpPr>
                <a:cxnSpLocks noChangeShapeType="1"/>
                <a:stCxn id="25" idx="4"/>
                <a:endCxn id="21" idx="4"/>
              </p:cNvCxnSpPr>
              <p:nvPr/>
            </p:nvCxnSpPr>
            <p:spPr bwMode="auto">
              <a:xfrm rot="10800000" flipV="1">
                <a:off x="3558903" y="2042352"/>
                <a:ext cx="12699" cy="3383338"/>
              </a:xfrm>
              <a:prstGeom prst="bentConnector3">
                <a:avLst>
                  <a:gd name="adj1" fmla="val 1800000"/>
                </a:avLst>
              </a:prstGeom>
              <a:noFill/>
              <a:ln w="12700">
                <a:solidFill>
                  <a:srgbClr val="CC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8" name="Line 913">
                <a:extLst>
                  <a:ext uri="{FF2B5EF4-FFF2-40B4-BE49-F238E27FC236}">
                    <a16:creationId xmlns:a16="http://schemas.microsoft.com/office/drawing/2014/main" id="{B5F0D757-EA1E-5BA2-8582-3CD34137367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771775" y="3064208"/>
                <a:ext cx="792163" cy="0"/>
              </a:xfrm>
              <a:prstGeom prst="line">
                <a:avLst/>
              </a:prstGeom>
              <a:noFill/>
              <a:ln w="12700">
                <a:solidFill>
                  <a:srgbClr val="CC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cxnSp>
            <p:nvCxnSpPr>
              <p:cNvPr id="29" name="직선 연결선 28">
                <a:extLst>
                  <a:ext uri="{FF2B5EF4-FFF2-40B4-BE49-F238E27FC236}">
                    <a16:creationId xmlns:a16="http://schemas.microsoft.com/office/drawing/2014/main" id="{3B07E540-8840-A530-CEBF-A04FDA4F933A}"/>
                  </a:ext>
                </a:extLst>
              </p:cNvPr>
              <p:cNvCxnSpPr/>
              <p:nvPr/>
            </p:nvCxnSpPr>
            <p:spPr>
              <a:xfrm>
                <a:off x="3333500" y="4292818"/>
                <a:ext cx="284135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그룹 14">
              <a:extLst>
                <a:ext uri="{FF2B5EF4-FFF2-40B4-BE49-F238E27FC236}">
                  <a16:creationId xmlns:a16="http://schemas.microsoft.com/office/drawing/2014/main" id="{8691FC81-C46E-FB8F-D44B-BE24D0EEB7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41443" y="1628775"/>
              <a:ext cx="4947757" cy="4175404"/>
              <a:chOff x="3541443" y="1628775"/>
              <a:chExt cx="4947757" cy="4175404"/>
            </a:xfrm>
          </p:grpSpPr>
          <p:grpSp>
            <p:nvGrpSpPr>
              <p:cNvPr id="15" name="그룹 3">
                <a:extLst>
                  <a:ext uri="{FF2B5EF4-FFF2-40B4-BE49-F238E27FC236}">
                    <a16:creationId xmlns:a16="http://schemas.microsoft.com/office/drawing/2014/main" id="{EB234B53-4A98-EBD3-78B1-2143CBE2E39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58903" y="1628775"/>
                <a:ext cx="4908074" cy="827155"/>
                <a:chOff x="3558903" y="1628775"/>
                <a:chExt cx="4908074" cy="827155"/>
              </a:xfrm>
            </p:grpSpPr>
            <p:sp>
              <p:nvSpPr>
                <p:cNvPr id="25" name="AutoShape 916">
                  <a:extLst>
                    <a:ext uri="{FF2B5EF4-FFF2-40B4-BE49-F238E27FC236}">
                      <a16:creationId xmlns:a16="http://schemas.microsoft.com/office/drawing/2014/main" id="{A8407E80-D553-000F-39B9-E6A5C4A6E7B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58903" y="1628775"/>
                  <a:ext cx="4908074" cy="827155"/>
                </a:xfrm>
                <a:prstGeom prst="bevel">
                  <a:avLst>
                    <a:gd name="adj" fmla="val 12500"/>
                  </a:avLst>
                </a:prstGeom>
                <a:solidFill>
                  <a:schemeClr val="bg2">
                    <a:lumMod val="90000"/>
                  </a:schemeClr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26" name="직사각형 19">
                  <a:extLst>
                    <a:ext uri="{FF2B5EF4-FFF2-40B4-BE49-F238E27FC236}">
                      <a16:creationId xmlns:a16="http://schemas.microsoft.com/office/drawing/2014/main" id="{299A0957-7477-0A25-ADA8-548CDD8518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9838" y="1700808"/>
                  <a:ext cx="4572000" cy="7286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marL="365125" indent="-255588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 typeface="Wingdings 3" panose="05040102010807070707" pitchFamily="18" charset="2"/>
                    <a:buChar char=""/>
                  </a:pP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1914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년 제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1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차 세계대전 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  <a:p>
                  <a:pPr latinLnBrk="0">
                    <a:spcBef>
                      <a:spcPct val="0"/>
                    </a:spcBef>
                    <a:buFont typeface="Wingdings 3" panose="05040102010807070707" pitchFamily="18" charset="2"/>
                    <a:buChar char=""/>
                  </a:pP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미국 군수물자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 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수출</a:t>
                  </a:r>
                  <a:endParaRPr lang="ko-KR" altLang="en-US" sz="1800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</p:txBody>
            </p:sp>
          </p:grpSp>
          <p:grpSp>
            <p:nvGrpSpPr>
              <p:cNvPr id="16" name="그룹 4">
                <a:extLst>
                  <a:ext uri="{FF2B5EF4-FFF2-40B4-BE49-F238E27FC236}">
                    <a16:creationId xmlns:a16="http://schemas.microsoft.com/office/drawing/2014/main" id="{3A5FFD72-FC22-F5AF-3A8C-DF23569B97B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58903" y="2797270"/>
                <a:ext cx="4908074" cy="823980"/>
                <a:chOff x="3558903" y="2641521"/>
                <a:chExt cx="4908074" cy="823980"/>
              </a:xfrm>
            </p:grpSpPr>
            <p:sp>
              <p:nvSpPr>
                <p:cNvPr id="23" name="AutoShape 918">
                  <a:extLst>
                    <a:ext uri="{FF2B5EF4-FFF2-40B4-BE49-F238E27FC236}">
                      <a16:creationId xmlns:a16="http://schemas.microsoft.com/office/drawing/2014/main" id="{F1FF8388-496E-4F21-40E3-055A5F645A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58903" y="2641521"/>
                  <a:ext cx="4908074" cy="823980"/>
                </a:xfrm>
                <a:prstGeom prst="bevel">
                  <a:avLst>
                    <a:gd name="adj" fmla="val 12500"/>
                  </a:avLst>
                </a:prstGeom>
                <a:solidFill>
                  <a:schemeClr val="bg2">
                    <a:lumMod val="90000"/>
                  </a:schemeClr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indent="809625" algn="ctr">
                    <a:lnSpc>
                      <a:spcPct val="130000"/>
                    </a:lnSpc>
                    <a:defRPr/>
                  </a:pPr>
                  <a:endParaRPr lang="en-US" altLang="ko-KR" sz="1400" b="1" dirty="0">
                    <a:solidFill>
                      <a:schemeClr val="bg1"/>
                    </a:solidFill>
                    <a:latin typeface="HY동녘M" pitchFamily="18" charset="-127"/>
                    <a:ea typeface="HY동녘M" pitchFamily="18" charset="-127"/>
                  </a:endParaRPr>
                </a:p>
                <a:p>
                  <a:pPr indent="809625" algn="ctr">
                    <a:lnSpc>
                      <a:spcPct val="130000"/>
                    </a:lnSpc>
                    <a:defRPr/>
                  </a:pPr>
                  <a:endParaRPr lang="ko-KR" altLang="ko-KR" sz="1400" b="1" dirty="0">
                    <a:solidFill>
                      <a:srgbClr val="FFFFFF"/>
                    </a:solidFill>
                    <a:latin typeface="HY중고딕" pitchFamily="18" charset="-127"/>
                    <a:ea typeface="HY중고딕" pitchFamily="18" charset="-127"/>
                  </a:endParaRPr>
                </a:p>
              </p:txBody>
            </p:sp>
            <p:sp>
              <p:nvSpPr>
                <p:cNvPr id="24" name="직사각형 22">
                  <a:extLst>
                    <a:ext uri="{FF2B5EF4-FFF2-40B4-BE49-F238E27FC236}">
                      <a16:creationId xmlns:a16="http://schemas.microsoft.com/office/drawing/2014/main" id="{EE78E368-B4DD-CEAB-3508-C7C3930001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16424" y="2708275"/>
                  <a:ext cx="4572000" cy="7286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marL="365125" indent="-255588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비즈니스 클럽 활성화 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사업목적  또는 사교모임</a:t>
                  </a:r>
                  <a:endParaRPr lang="ko-KR" altLang="en-US" sz="1800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</p:txBody>
            </p:sp>
          </p:grpSp>
          <p:grpSp>
            <p:nvGrpSpPr>
              <p:cNvPr id="17" name="그룹 6">
                <a:extLst>
                  <a:ext uri="{FF2B5EF4-FFF2-40B4-BE49-F238E27FC236}">
                    <a16:creationId xmlns:a16="http://schemas.microsoft.com/office/drawing/2014/main" id="{195429CF-CD91-4913-A884-0287B616DD9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58903" y="5066092"/>
                <a:ext cx="4930297" cy="738087"/>
                <a:chOff x="3534252" y="4706132"/>
                <a:chExt cx="4930297" cy="738087"/>
              </a:xfrm>
            </p:grpSpPr>
            <p:sp>
              <p:nvSpPr>
                <p:cNvPr id="21" name="AutoShape 919">
                  <a:extLst>
                    <a:ext uri="{FF2B5EF4-FFF2-40B4-BE49-F238E27FC236}">
                      <a16:creationId xmlns:a16="http://schemas.microsoft.com/office/drawing/2014/main" id="{6DA9F2F1-799C-9C1A-0C5E-19138626456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34252" y="4706132"/>
                  <a:ext cx="4930297" cy="719196"/>
                </a:xfrm>
                <a:prstGeom prst="bevel">
                  <a:avLst>
                    <a:gd name="adj" fmla="val 12500"/>
                  </a:avLst>
                </a:prstGeom>
                <a:solidFill>
                  <a:schemeClr val="bg2">
                    <a:lumMod val="90000"/>
                  </a:schemeClr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895350" indent="180975" algn="ctr">
                    <a:lnSpc>
                      <a:spcPct val="130000"/>
                    </a:lnSpc>
                    <a:tabLst>
                      <a:tab pos="628650" algn="l"/>
                    </a:tabLst>
                    <a:defRPr/>
                  </a:pPr>
                  <a:endParaRPr lang="ko-KR" altLang="ko-KR" sz="1400" b="1">
                    <a:solidFill>
                      <a:srgbClr val="FFFFFF"/>
                    </a:solidFill>
                    <a:latin typeface="HY중고딕" pitchFamily="18" charset="-127"/>
                    <a:ea typeface="HY중고딕" pitchFamily="18" charset="-127"/>
                  </a:endParaRPr>
                </a:p>
              </p:txBody>
            </p:sp>
            <p:sp>
              <p:nvSpPr>
                <p:cNvPr id="22" name="직사각형 28">
                  <a:extLst>
                    <a:ext uri="{FF2B5EF4-FFF2-40B4-BE49-F238E27FC236}">
                      <a16:creationId xmlns:a16="http://schemas.microsoft.com/office/drawing/2014/main" id="{6DF756A1-FBCA-F043-6997-D30A0378B8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1773" y="4715593"/>
                  <a:ext cx="3364309" cy="7286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marL="365125" indent="-255588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 typeface="Wingdings 3" panose="05040102010807070707" pitchFamily="18" charset="2"/>
                    <a:buChar char=""/>
                  </a:pP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1917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년  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6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월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7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일 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  <a:p>
                  <a:pPr latinLnBrk="0">
                    <a:spcBef>
                      <a:spcPct val="0"/>
                    </a:spcBef>
                    <a:buFont typeface="Wingdings 3" panose="05040102010807070707" pitchFamily="18" charset="2"/>
                    <a:buChar char=""/>
                  </a:pP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각 클럽 대표 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27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명 첫 회의 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</p:txBody>
            </p:sp>
          </p:grpSp>
          <p:grpSp>
            <p:nvGrpSpPr>
              <p:cNvPr id="18" name="그룹 5">
                <a:extLst>
                  <a:ext uri="{FF2B5EF4-FFF2-40B4-BE49-F238E27FC236}">
                    <a16:creationId xmlns:a16="http://schemas.microsoft.com/office/drawing/2014/main" id="{405B5B81-B6AF-5947-8F99-1D784C42FA0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41443" y="3980055"/>
                <a:ext cx="4935059" cy="817629"/>
                <a:chOff x="3532715" y="3654863"/>
                <a:chExt cx="4935059" cy="817629"/>
              </a:xfrm>
            </p:grpSpPr>
            <p:sp>
              <p:nvSpPr>
                <p:cNvPr id="19" name="AutoShape 917">
                  <a:extLst>
                    <a:ext uri="{FF2B5EF4-FFF2-40B4-BE49-F238E27FC236}">
                      <a16:creationId xmlns:a16="http://schemas.microsoft.com/office/drawing/2014/main" id="{B510644E-F1AD-A0C7-AD78-AF0296F020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32715" y="3654863"/>
                  <a:ext cx="4935059" cy="817629"/>
                </a:xfrm>
                <a:prstGeom prst="bevel">
                  <a:avLst>
                    <a:gd name="adj" fmla="val 12500"/>
                  </a:avLst>
                </a:prstGeom>
                <a:solidFill>
                  <a:schemeClr val="bg2">
                    <a:lumMod val="90000"/>
                  </a:schemeClr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895350" indent="180975" algn="ctr">
                    <a:lnSpc>
                      <a:spcPct val="130000"/>
                    </a:lnSpc>
                    <a:tabLst>
                      <a:tab pos="628650" algn="l"/>
                    </a:tabLst>
                    <a:defRPr/>
                  </a:pPr>
                  <a:endParaRPr lang="ko-KR" altLang="ko-KR" sz="1400" b="1">
                    <a:solidFill>
                      <a:srgbClr val="FFFFFF"/>
                    </a:solidFill>
                    <a:latin typeface="HY중고딕" pitchFamily="18" charset="-127"/>
                    <a:ea typeface="HY중고딕" pitchFamily="18" charset="-127"/>
                  </a:endParaRPr>
                </a:p>
              </p:txBody>
            </p:sp>
            <p:sp>
              <p:nvSpPr>
                <p:cNvPr id="20" name="직사각형 26">
                  <a:extLst>
                    <a:ext uri="{FF2B5EF4-FFF2-40B4-BE49-F238E27FC236}">
                      <a16:creationId xmlns:a16="http://schemas.microsoft.com/office/drawing/2014/main" id="{29F1B5C9-42E8-F896-A4FD-0CA5DB249F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16424" y="3716338"/>
                  <a:ext cx="4572000" cy="7286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marL="109538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:r>
                    <a:rPr lang="ko-KR" altLang="en-US" sz="1800" b="1" dirty="0" err="1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멜빈죤스가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 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지역사회 발전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어려운 이웃 돕기 제안 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/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 </a:t>
                  </a:r>
                  <a:r>
                    <a:rPr lang="en-US" altLang="ko-KR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3</a:t>
                  </a:r>
                  <a:r>
                    <a:rPr lang="ko-KR" altLang="en-US" sz="1800" b="1" dirty="0">
                      <a:solidFill>
                        <a:srgbClr val="002060"/>
                      </a:solidFill>
                      <a:latin typeface="+mn-lt"/>
                      <a:ea typeface="HY헤드라인M" panose="02030600000101010101" pitchFamily="18" charset="-127"/>
                    </a:rPr>
                    <a:t>년 동안 준비 </a:t>
                  </a:r>
                  <a:endParaRPr lang="en-US" altLang="ko-KR" sz="1800" b="1" dirty="0">
                    <a:solidFill>
                      <a:srgbClr val="002060"/>
                    </a:solidFill>
                    <a:latin typeface="+mn-lt"/>
                    <a:ea typeface="HY헤드라인M" panose="02030600000101010101" pitchFamily="18" charset="-127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50324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F3B6D-439E-B63A-7A65-5F241A7DA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4EC0F-8CD8-F73F-D302-07CCFD71F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868" y="146264"/>
            <a:ext cx="10515600" cy="1325563"/>
          </a:xfrm>
        </p:spPr>
        <p:txBody>
          <a:bodyPr/>
          <a:lstStyle/>
          <a:p>
            <a:r>
              <a:rPr lang="en-US" altLang="ko-KR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en-US" altLang="ko-KR" sz="36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sz="3600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Arrow: Pentagon 4">
            <a:extLst>
              <a:ext uri="{FF2B5EF4-FFF2-40B4-BE49-F238E27FC236}">
                <a16:creationId xmlns:a16="http://schemas.microsoft.com/office/drawing/2014/main" id="{D7CFF185-8C6D-7DDF-8ECD-90A15B3E8A29}"/>
              </a:ext>
            </a:extLst>
          </p:cNvPr>
          <p:cNvSpPr/>
          <p:nvPr/>
        </p:nvSpPr>
        <p:spPr>
          <a:xfrm>
            <a:off x="571500" y="1881676"/>
            <a:ext cx="1990725" cy="733425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1917</a:t>
            </a: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59E79F85-F052-E1BD-BDB0-363D031D5E05}"/>
              </a:ext>
            </a:extLst>
          </p:cNvPr>
          <p:cNvSpPr/>
          <p:nvPr/>
        </p:nvSpPr>
        <p:spPr>
          <a:xfrm>
            <a:off x="2390774" y="1880304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57B090-A22F-F248-574A-475D6A793687}"/>
              </a:ext>
            </a:extLst>
          </p:cNvPr>
          <p:cNvSpPr txBox="1"/>
          <p:nvPr/>
        </p:nvSpPr>
        <p:spPr>
          <a:xfrm>
            <a:off x="981075" y="2656591"/>
            <a:ext cx="1035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C9AA0A-B27A-DC80-2998-395908D30A2F}"/>
              </a:ext>
            </a:extLst>
          </p:cNvPr>
          <p:cNvSpPr txBox="1"/>
          <p:nvPr/>
        </p:nvSpPr>
        <p:spPr>
          <a:xfrm>
            <a:off x="2657476" y="2640845"/>
            <a:ext cx="138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국제화</a:t>
            </a:r>
          </a:p>
        </p:txBody>
      </p:sp>
      <p:sp>
        <p:nvSpPr>
          <p:cNvPr id="13" name="Arrow: Chevron 12">
            <a:extLst>
              <a:ext uri="{FF2B5EF4-FFF2-40B4-BE49-F238E27FC236}">
                <a16:creationId xmlns:a16="http://schemas.microsoft.com/office/drawing/2014/main" id="{2105967F-A456-404D-05E6-010860011F0C}"/>
              </a:ext>
            </a:extLst>
          </p:cNvPr>
          <p:cNvSpPr/>
          <p:nvPr/>
        </p:nvSpPr>
        <p:spPr>
          <a:xfrm>
            <a:off x="4210048" y="1887447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1925</a:t>
            </a:r>
          </a:p>
        </p:txBody>
      </p:sp>
      <p:sp>
        <p:nvSpPr>
          <p:cNvPr id="14" name="Arrow: Chevron 13">
            <a:extLst>
              <a:ext uri="{FF2B5EF4-FFF2-40B4-BE49-F238E27FC236}">
                <a16:creationId xmlns:a16="http://schemas.microsoft.com/office/drawing/2014/main" id="{B3CF3F56-1802-C9F1-EFC0-F75954F0D838}"/>
              </a:ext>
            </a:extLst>
          </p:cNvPr>
          <p:cNvSpPr/>
          <p:nvPr/>
        </p:nvSpPr>
        <p:spPr>
          <a:xfrm>
            <a:off x="6048375" y="1887447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rrow: Chevron 14">
            <a:extLst>
              <a:ext uri="{FF2B5EF4-FFF2-40B4-BE49-F238E27FC236}">
                <a16:creationId xmlns:a16="http://schemas.microsoft.com/office/drawing/2014/main" id="{337C6FFA-71AB-1B81-4E6B-B1DA1BDE2495}"/>
              </a:ext>
            </a:extLst>
          </p:cNvPr>
          <p:cNvSpPr/>
          <p:nvPr/>
        </p:nvSpPr>
        <p:spPr>
          <a:xfrm>
            <a:off x="7886702" y="1880304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195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995942C-5D26-3A29-5290-EEEE849B387B}"/>
              </a:ext>
            </a:extLst>
          </p:cNvPr>
          <p:cNvSpPr txBox="1"/>
          <p:nvPr/>
        </p:nvSpPr>
        <p:spPr>
          <a:xfrm>
            <a:off x="6112668" y="2663671"/>
            <a:ext cx="184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모토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F82E5A3-EF78-5F56-C7EB-267330CB0203}"/>
              </a:ext>
            </a:extLst>
          </p:cNvPr>
          <p:cNvSpPr txBox="1"/>
          <p:nvPr/>
        </p:nvSpPr>
        <p:spPr>
          <a:xfrm>
            <a:off x="4343400" y="2649384"/>
            <a:ext cx="171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헬렌켈러여사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연설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Arrow: Chevron 17">
            <a:extLst>
              <a:ext uri="{FF2B5EF4-FFF2-40B4-BE49-F238E27FC236}">
                <a16:creationId xmlns:a16="http://schemas.microsoft.com/office/drawing/2014/main" id="{D5D6BDE5-F1EE-D3EB-B654-59E03A8520F5}"/>
              </a:ext>
            </a:extLst>
          </p:cNvPr>
          <p:cNvSpPr/>
          <p:nvPr/>
        </p:nvSpPr>
        <p:spPr>
          <a:xfrm>
            <a:off x="9753600" y="1792991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1968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D219760-5B0C-D70B-5597-9FD11A0CAA52}"/>
              </a:ext>
            </a:extLst>
          </p:cNvPr>
          <p:cNvSpPr txBox="1"/>
          <p:nvPr/>
        </p:nvSpPr>
        <p:spPr>
          <a:xfrm>
            <a:off x="10229284" y="2656591"/>
            <a:ext cx="1097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F040919F-DCF7-E6CB-0BFF-88431365031C}"/>
              </a:ext>
            </a:extLst>
          </p:cNvPr>
          <p:cNvSpPr/>
          <p:nvPr/>
        </p:nvSpPr>
        <p:spPr>
          <a:xfrm>
            <a:off x="571500" y="3504101"/>
            <a:ext cx="1990725" cy="733425"/>
          </a:xfrm>
          <a:prstGeom prst="homePlate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1987</a:t>
            </a:r>
          </a:p>
        </p:txBody>
      </p:sp>
      <p:sp>
        <p:nvSpPr>
          <p:cNvPr id="23" name="Arrow: Chevron 22">
            <a:extLst>
              <a:ext uri="{FF2B5EF4-FFF2-40B4-BE49-F238E27FC236}">
                <a16:creationId xmlns:a16="http://schemas.microsoft.com/office/drawing/2014/main" id="{88D22346-634D-CDD6-1513-0DEBFDEB5333}"/>
              </a:ext>
            </a:extLst>
          </p:cNvPr>
          <p:cNvSpPr/>
          <p:nvPr/>
        </p:nvSpPr>
        <p:spPr>
          <a:xfrm>
            <a:off x="2390774" y="3502729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1990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22ADB28-96FB-826F-AC8B-22E1CD7EAF28}"/>
              </a:ext>
            </a:extLst>
          </p:cNvPr>
          <p:cNvSpPr txBox="1"/>
          <p:nvPr/>
        </p:nvSpPr>
        <p:spPr>
          <a:xfrm>
            <a:off x="769260" y="4279016"/>
            <a:ext cx="1371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여성 회원 입회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E1548D-FE89-B92A-2E1E-4BAF3330BD31}"/>
              </a:ext>
            </a:extLst>
          </p:cNvPr>
          <p:cNvSpPr txBox="1"/>
          <p:nvPr/>
        </p:nvSpPr>
        <p:spPr>
          <a:xfrm>
            <a:off x="2781301" y="4263270"/>
            <a:ext cx="1190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시력 우선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r>
              <a:rPr lang="ko-KR" altLang="en-US" dirty="0"/>
              <a:t> </a:t>
            </a:r>
            <a:r>
              <a:rPr lang="ko-KR" dirty="0"/>
              <a:t>	</a:t>
            </a:r>
          </a:p>
        </p:txBody>
      </p:sp>
      <p:sp>
        <p:nvSpPr>
          <p:cNvPr id="26" name="Arrow: Chevron 25">
            <a:extLst>
              <a:ext uri="{FF2B5EF4-FFF2-40B4-BE49-F238E27FC236}">
                <a16:creationId xmlns:a16="http://schemas.microsoft.com/office/drawing/2014/main" id="{D3E3C3CF-9306-D4A0-785E-47470B0028D3}"/>
              </a:ext>
            </a:extLst>
          </p:cNvPr>
          <p:cNvSpPr/>
          <p:nvPr/>
        </p:nvSpPr>
        <p:spPr>
          <a:xfrm>
            <a:off x="4210048" y="3509872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Arrow: Chevron 26">
            <a:extLst>
              <a:ext uri="{FF2B5EF4-FFF2-40B4-BE49-F238E27FC236}">
                <a16:creationId xmlns:a16="http://schemas.microsoft.com/office/drawing/2014/main" id="{FAAC04A8-54AB-9425-D4A7-686CB41240A0}"/>
              </a:ext>
            </a:extLst>
          </p:cNvPr>
          <p:cNvSpPr/>
          <p:nvPr/>
        </p:nvSpPr>
        <p:spPr>
          <a:xfrm>
            <a:off x="6048375" y="3509872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Arrow: Chevron 27">
            <a:extLst>
              <a:ext uri="{FF2B5EF4-FFF2-40B4-BE49-F238E27FC236}">
                <a16:creationId xmlns:a16="http://schemas.microsoft.com/office/drawing/2014/main" id="{55AAC17A-5B24-C4FF-8F3E-37CF9F50A573}"/>
              </a:ext>
            </a:extLst>
          </p:cNvPr>
          <p:cNvSpPr/>
          <p:nvPr/>
        </p:nvSpPr>
        <p:spPr>
          <a:xfrm>
            <a:off x="7886702" y="3502729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82ED841-E68D-1A2C-0C54-5C0BD348208D}"/>
              </a:ext>
            </a:extLst>
          </p:cNvPr>
          <p:cNvSpPr txBox="1"/>
          <p:nvPr/>
        </p:nvSpPr>
        <p:spPr>
          <a:xfrm>
            <a:off x="6112668" y="4286096"/>
            <a:ext cx="1774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주년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기념사업 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0A7072A-04BE-2730-D690-E40A60EB1BBC}"/>
              </a:ext>
            </a:extLst>
          </p:cNvPr>
          <p:cNvSpPr txBox="1"/>
          <p:nvPr/>
        </p:nvSpPr>
        <p:spPr>
          <a:xfrm>
            <a:off x="4267200" y="4271809"/>
            <a:ext cx="1788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시력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우선사업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Arrow: Chevron 30">
            <a:extLst>
              <a:ext uri="{FF2B5EF4-FFF2-40B4-BE49-F238E27FC236}">
                <a16:creationId xmlns:a16="http://schemas.microsoft.com/office/drawing/2014/main" id="{D786B1C7-223B-22C6-C686-D65BF45DD10E}"/>
              </a:ext>
            </a:extLst>
          </p:cNvPr>
          <p:cNvSpPr/>
          <p:nvPr/>
        </p:nvSpPr>
        <p:spPr>
          <a:xfrm>
            <a:off x="9753600" y="3517016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2018-19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4CE63C-6427-0721-8733-F0FB98697082}"/>
              </a:ext>
            </a:extLst>
          </p:cNvPr>
          <p:cNvSpPr txBox="1"/>
          <p:nvPr/>
        </p:nvSpPr>
        <p:spPr>
          <a:xfrm>
            <a:off x="8236745" y="4269491"/>
            <a:ext cx="1269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캠페인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FF3F6B1-2526-1029-A74C-D698422C8E12}"/>
              </a:ext>
            </a:extLst>
          </p:cNvPr>
          <p:cNvSpPr txBox="1"/>
          <p:nvPr/>
        </p:nvSpPr>
        <p:spPr>
          <a:xfrm>
            <a:off x="10001252" y="4279016"/>
            <a:ext cx="1514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최초 여성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국제회장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12654B-7503-74B5-7F9F-B2065319A443}"/>
              </a:ext>
            </a:extLst>
          </p:cNvPr>
          <p:cNvSpPr txBox="1"/>
          <p:nvPr/>
        </p:nvSpPr>
        <p:spPr>
          <a:xfrm>
            <a:off x="7236619" y="2685166"/>
            <a:ext cx="3269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탄생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Arrow: Chevron 30">
            <a:extLst>
              <a:ext uri="{FF2B5EF4-FFF2-40B4-BE49-F238E27FC236}">
                <a16:creationId xmlns:a16="http://schemas.microsoft.com/office/drawing/2014/main" id="{CC1C3DDB-B771-F111-C9EE-FD43AC0AA355}"/>
              </a:ext>
            </a:extLst>
          </p:cNvPr>
          <p:cNvSpPr/>
          <p:nvPr/>
        </p:nvSpPr>
        <p:spPr>
          <a:xfrm>
            <a:off x="571500" y="5083718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27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Arrow: Chevron 30">
            <a:extLst>
              <a:ext uri="{FF2B5EF4-FFF2-40B4-BE49-F238E27FC236}">
                <a16:creationId xmlns:a16="http://schemas.microsoft.com/office/drawing/2014/main" id="{BD9EDDFB-6345-C876-8BA0-5367AB8B5FEE}"/>
              </a:ext>
            </a:extLst>
          </p:cNvPr>
          <p:cNvSpPr/>
          <p:nvPr/>
        </p:nvSpPr>
        <p:spPr>
          <a:xfrm>
            <a:off x="2495550" y="5076511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Arrow: Chevron 30">
            <a:extLst>
              <a:ext uri="{FF2B5EF4-FFF2-40B4-BE49-F238E27FC236}">
                <a16:creationId xmlns:a16="http://schemas.microsoft.com/office/drawing/2014/main" id="{0FAF68BC-2431-47F2-B37A-3A5F010F7D57}"/>
              </a:ext>
            </a:extLst>
          </p:cNvPr>
          <p:cNvSpPr/>
          <p:nvPr/>
        </p:nvSpPr>
        <p:spPr>
          <a:xfrm>
            <a:off x="4419600" y="5115723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9EDAC55C-2CA9-0219-BF28-8697FAC9FB8B}"/>
              </a:ext>
            </a:extLst>
          </p:cNvPr>
          <p:cNvSpPr txBox="1">
            <a:spLocks/>
          </p:cNvSpPr>
          <p:nvPr/>
        </p:nvSpPr>
        <p:spPr>
          <a:xfrm>
            <a:off x="3828360" y="292290"/>
            <a:ext cx="5677590" cy="84805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highlight>
                  <a:srgbClr val="80008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1) </a:t>
            </a:r>
            <a:r>
              <a:rPr lang="ko-KR" altLang="en-US" sz="4400" b="1" dirty="0" err="1">
                <a:solidFill>
                  <a:schemeClr val="accent4"/>
                </a:solidFill>
                <a:highlight>
                  <a:srgbClr val="80008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400" b="1" dirty="0">
                <a:solidFill>
                  <a:schemeClr val="accent4"/>
                </a:solidFill>
                <a:highlight>
                  <a:srgbClr val="80008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연혁</a:t>
            </a:r>
            <a:endParaRPr lang="ko-KR" sz="4400" b="1" dirty="0">
              <a:solidFill>
                <a:schemeClr val="accent4"/>
              </a:solidFill>
              <a:highlight>
                <a:srgbClr val="800080"/>
              </a:highlight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0" name="Yellow Bar">
            <a:extLst>
              <a:ext uri="{FF2B5EF4-FFF2-40B4-BE49-F238E27FC236}">
                <a16:creationId xmlns:a16="http://schemas.microsoft.com/office/drawing/2014/main" id="{56638012-0FDA-38CC-8466-A013C4B1ADA0}"/>
              </a:ext>
            </a:extLst>
          </p:cNvPr>
          <p:cNvSpPr/>
          <p:nvPr/>
        </p:nvSpPr>
        <p:spPr>
          <a:xfrm>
            <a:off x="3460173" y="1298716"/>
            <a:ext cx="5257800" cy="96180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69F0B04-EF06-69A5-AEA4-F821C66D80F0}"/>
              </a:ext>
            </a:extLst>
          </p:cNvPr>
          <p:cNvSpPr txBox="1"/>
          <p:nvPr/>
        </p:nvSpPr>
        <p:spPr>
          <a:xfrm>
            <a:off x="802686" y="5887410"/>
            <a:ext cx="1371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미션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1.5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67E943B6-D07F-4083-932E-B8D088CB480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11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6DBC4F-1720-A71B-4DCF-B5CAD53539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654516-2EEB-6123-3667-F8433CEBB57E}"/>
              </a:ext>
            </a:extLst>
          </p:cNvPr>
          <p:cNvSpPr/>
          <p:nvPr/>
        </p:nvSpPr>
        <p:spPr>
          <a:xfrm>
            <a:off x="-1810" y="0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3197D48B-F635-FC82-7711-4BDD2162639C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96C41EE-A483-AA5C-3F18-A245DF549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FA7A3B23-A02C-D0DF-9357-781836F5BF53}"/>
              </a:ext>
            </a:extLst>
          </p:cNvPr>
          <p:cNvSpPr txBox="1">
            <a:spLocks/>
          </p:cNvSpPr>
          <p:nvPr/>
        </p:nvSpPr>
        <p:spPr>
          <a:xfrm>
            <a:off x="3780870" y="-969398"/>
            <a:ext cx="8173892" cy="2322977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2) </a:t>
            </a:r>
            <a:r>
              <a:rPr lang="ko-KR" altLang="en-US" sz="44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앰블럼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2024EF7D-BABD-1775-DB49-7E9FE6893281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883B53FA-661F-BFDD-3362-EEE97DC6DDAD}"/>
              </a:ext>
            </a:extLst>
          </p:cNvPr>
          <p:cNvSpPr/>
          <p:nvPr/>
        </p:nvSpPr>
        <p:spPr>
          <a:xfrm>
            <a:off x="3300590" y="1324255"/>
            <a:ext cx="4133673" cy="6639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3" name="그림 7" descr="마크설명.jpg">
            <a:extLst>
              <a:ext uri="{FF2B5EF4-FFF2-40B4-BE49-F238E27FC236}">
                <a16:creationId xmlns:a16="http://schemas.microsoft.com/office/drawing/2014/main" id="{350C3741-090B-CFB0-404A-EB2209D882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77" y="1893885"/>
            <a:ext cx="9128046" cy="4633986"/>
          </a:xfrm>
          <a:prstGeom prst="rect">
            <a:avLst/>
          </a:prstGeom>
          <a:noFill/>
          <a:ln w="28575">
            <a:solidFill>
              <a:srgbClr val="00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2B6401F-A2AC-433D-B216-566FA0ECB46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99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040C5-C3C2-9ED3-C8D2-C11698D64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3896F8-888E-5B6D-0C0A-88434C1C0E2E}"/>
              </a:ext>
            </a:extLst>
          </p:cNvPr>
          <p:cNvSpPr/>
          <p:nvPr/>
        </p:nvSpPr>
        <p:spPr>
          <a:xfrm>
            <a:off x="-41031" y="0"/>
            <a:ext cx="12274062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96AB4FF-9AFD-46AA-0062-CA26BEF287D0}"/>
              </a:ext>
            </a:extLst>
          </p:cNvPr>
          <p:cNvSpPr/>
          <p:nvPr/>
        </p:nvSpPr>
        <p:spPr>
          <a:xfrm>
            <a:off x="-1" y="-4929"/>
            <a:ext cx="1717431" cy="5729453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B00DFB7C-522A-8A9A-131A-3DD9B8E3689B}"/>
              </a:ext>
            </a:extLst>
          </p:cNvPr>
          <p:cNvSpPr/>
          <p:nvPr/>
        </p:nvSpPr>
        <p:spPr>
          <a:xfrm>
            <a:off x="10811254" y="4348722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7BEEE61A-8E44-3DB0-8D3B-7E52BB73A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DB9A142-C92E-D647-2A90-D6DEC93460E7}"/>
              </a:ext>
            </a:extLst>
          </p:cNvPr>
          <p:cNvSpPr txBox="1">
            <a:spLocks/>
          </p:cNvSpPr>
          <p:nvPr/>
        </p:nvSpPr>
        <p:spPr>
          <a:xfrm>
            <a:off x="3780870" y="-528740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FC16E89-2DE2-4598-1248-2DB610E672B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644E8A-31C8-34B6-EAFD-3258C2199652}"/>
              </a:ext>
            </a:extLst>
          </p:cNvPr>
          <p:cNvSpPr txBox="1">
            <a:spLocks/>
          </p:cNvSpPr>
          <p:nvPr/>
        </p:nvSpPr>
        <p:spPr>
          <a:xfrm>
            <a:off x="1719535" y="1316538"/>
            <a:ext cx="10515600" cy="478619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51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200" b="1" dirty="0">
                <a:solidFill>
                  <a:schemeClr val="bg1"/>
                </a:solidFill>
                <a:latin typeface="+mj-lt"/>
                <a:ea typeface="맑은 고딕" panose="020B0503020000020004" pitchFamily="50" charset="-127"/>
              </a:rPr>
              <a:t>1</a:t>
            </a:r>
            <a:r>
              <a:rPr lang="en-US" altLang="ko-KR" sz="11200" b="1" dirty="0">
                <a:solidFill>
                  <a:schemeClr val="bg1"/>
                </a:solidFill>
                <a:latin typeface="+mj-lt"/>
              </a:rPr>
              <a:t>) </a:t>
            </a:r>
            <a:r>
              <a:rPr lang="ko-KR" altLang="en-US" sz="11200" b="1" dirty="0" err="1">
                <a:solidFill>
                  <a:schemeClr val="bg1"/>
                </a:solidFill>
                <a:latin typeface="+mj-lt"/>
              </a:rPr>
              <a:t>라이온스</a:t>
            </a:r>
            <a:r>
              <a:rPr lang="ko-KR" altLang="en-US" sz="11200" b="1" dirty="0">
                <a:solidFill>
                  <a:schemeClr val="bg1"/>
                </a:solidFill>
                <a:latin typeface="+mj-lt"/>
              </a:rPr>
              <a:t> 윤리강령</a:t>
            </a:r>
            <a:r>
              <a:rPr lang="en-US" altLang="ko-KR" sz="11200" b="1" dirty="0">
                <a:solidFill>
                  <a:schemeClr val="bg1"/>
                </a:solidFill>
                <a:latin typeface="+mj-lt"/>
              </a:rPr>
              <a:t> (1918 </a:t>
            </a:r>
            <a:r>
              <a:rPr lang="ko-KR" altLang="en-US" sz="11200" b="1" dirty="0">
                <a:solidFill>
                  <a:schemeClr val="bg1"/>
                </a:solidFill>
                <a:latin typeface="+mj-lt"/>
              </a:rPr>
              <a:t>채택</a:t>
            </a:r>
            <a:r>
              <a:rPr lang="en-US" altLang="ko-KR" sz="11200" b="1" dirty="0">
                <a:solidFill>
                  <a:schemeClr val="bg1"/>
                </a:solidFill>
                <a:latin typeface="+mj-lt"/>
              </a:rPr>
              <a:t>)</a:t>
            </a:r>
            <a:endParaRPr lang="en-US" altLang="ko-KR" sz="8600" b="1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220000"/>
              </a:lnSpc>
            </a:pP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 자기 직업에 긍지를 가지고 근면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성실하여 힘써 사회에 봉사한다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 부정한 이득을 배제하고 정당한 방법으로 성공을 기도한다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남을 해하지 아니하고 자기 직무에 충실히 임한다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남을 의심하기 전에 먼저 자기를 반성한다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우의를 돈독하게 하며 이를 이용하지 아니한다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선량한 시민으로서 자기의무를 다하며 국가민족사회의 발전을 위하여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노력한다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불행한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사람을 위로하고 약한 사람을 도와준다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남을 비판하는데 조심하고 칭찬하는데 인색하지 아니하며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모든 문제를 건설적인 </a:t>
            </a:r>
            <a:endParaRPr lang="en-US" altLang="ko-KR" sz="8000" b="1" dirty="0">
              <a:solidFill>
                <a:schemeClr val="bg1"/>
              </a:solidFill>
              <a:latin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8000" b="1" dirty="0">
                <a:solidFill>
                  <a:schemeClr val="bg1"/>
                </a:solidFill>
                <a:latin typeface="+mn-ea"/>
              </a:rPr>
              <a:t>방향으로 추진한다</a:t>
            </a:r>
            <a:r>
              <a:rPr lang="en-US" altLang="ko-KR" sz="8000" b="1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marL="0" indent="0">
              <a:buNone/>
            </a:pPr>
            <a:endParaRPr lang="en-US" altLang="ko-KR" sz="4000" b="1" dirty="0">
              <a:latin typeface="+mn-ea"/>
            </a:endParaRPr>
          </a:p>
          <a:p>
            <a:pPr marL="0" indent="0">
              <a:buNone/>
            </a:pPr>
            <a:endParaRPr lang="en-US" altLang="ko-KR" sz="4000" b="1" dirty="0">
              <a:solidFill>
                <a:schemeClr val="bg1">
                  <a:lumMod val="95000"/>
                </a:schemeClr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ko-KR" sz="51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 </a:t>
            </a:r>
            <a:endParaRPr lang="en-US" altLang="ko-KR" sz="3300" b="1" dirty="0">
              <a:solidFill>
                <a:schemeClr val="bg1">
                  <a:lumMod val="95000"/>
                </a:schemeClr>
              </a:solidFill>
              <a:latin typeface="+mn-e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35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813998-264D-0CD3-A26F-78AA7788F66B}"/>
              </a:ext>
            </a:extLst>
          </p:cNvPr>
          <p:cNvSpPr txBox="1"/>
          <p:nvPr/>
        </p:nvSpPr>
        <p:spPr>
          <a:xfrm>
            <a:off x="1613756" y="262785"/>
            <a:ext cx="8526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rgbClr val="FFC000"/>
                </a:solidFill>
                <a:latin typeface="+mj-lt"/>
              </a:rPr>
              <a:t>2. </a:t>
            </a:r>
            <a:r>
              <a:rPr lang="ko-KR" altLang="en-US" sz="3200" b="1" dirty="0" err="1">
                <a:solidFill>
                  <a:srgbClr val="FFC000"/>
                </a:solidFill>
                <a:latin typeface="+mj-lt"/>
              </a:rPr>
              <a:t>라이온스</a:t>
            </a:r>
            <a:r>
              <a:rPr lang="ko-KR" altLang="en-US" sz="3200" b="1" dirty="0">
                <a:solidFill>
                  <a:srgbClr val="FFC000"/>
                </a:solidFill>
                <a:latin typeface="+mj-lt"/>
              </a:rPr>
              <a:t> 윤리강령</a:t>
            </a:r>
            <a:r>
              <a:rPr lang="en-US" altLang="ko-KR" sz="3200" b="1" dirty="0">
                <a:solidFill>
                  <a:srgbClr val="FFC000"/>
                </a:solidFill>
                <a:latin typeface="+mj-lt"/>
              </a:rPr>
              <a:t>,</a:t>
            </a:r>
            <a:r>
              <a:rPr lang="ko-KR" altLang="en-US" sz="3200" b="1" dirty="0">
                <a:solidFill>
                  <a:srgbClr val="FFC000"/>
                </a:solidFill>
                <a:latin typeface="+mj-lt"/>
              </a:rPr>
              <a:t>목적</a:t>
            </a:r>
            <a:r>
              <a:rPr lang="en-US" altLang="ko-KR" sz="3200" b="1" dirty="0">
                <a:solidFill>
                  <a:srgbClr val="FFC000"/>
                </a:solidFill>
                <a:latin typeface="+mj-lt"/>
              </a:rPr>
              <a:t>,</a:t>
            </a:r>
            <a:r>
              <a:rPr lang="ko-KR" altLang="en-US" sz="3200" b="1" dirty="0" err="1">
                <a:solidFill>
                  <a:srgbClr val="FFC000"/>
                </a:solidFill>
                <a:latin typeface="+mj-lt"/>
              </a:rPr>
              <a:t>사명문</a:t>
            </a:r>
            <a:r>
              <a:rPr lang="en-US" altLang="ko-KR" sz="3200" b="1" dirty="0">
                <a:solidFill>
                  <a:srgbClr val="FFC000"/>
                </a:solidFill>
                <a:latin typeface="+mj-lt"/>
              </a:rPr>
              <a:t>,</a:t>
            </a:r>
            <a:r>
              <a:rPr lang="ko-KR" altLang="en-US" sz="3200" b="1" dirty="0" err="1">
                <a:solidFill>
                  <a:srgbClr val="FFC000"/>
                </a:solidFill>
                <a:latin typeface="+mj-lt"/>
              </a:rPr>
              <a:t>라이오니즘</a:t>
            </a:r>
            <a:endParaRPr lang="ko-KR" altLang="en-US" sz="3200" b="1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8" name="Yellow Bar">
            <a:extLst>
              <a:ext uri="{FF2B5EF4-FFF2-40B4-BE49-F238E27FC236}">
                <a16:creationId xmlns:a16="http://schemas.microsoft.com/office/drawing/2014/main" id="{B59D7495-6F81-A183-75DD-94381F541A57}"/>
              </a:ext>
            </a:extLst>
          </p:cNvPr>
          <p:cNvSpPr/>
          <p:nvPr/>
        </p:nvSpPr>
        <p:spPr>
          <a:xfrm>
            <a:off x="1721637" y="879361"/>
            <a:ext cx="8251037" cy="58974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0866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D65C2-07AB-F642-A81D-E68A0F7C0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8DD0D8-BC60-D2D4-4CAA-E43C7BCBCA85}"/>
              </a:ext>
            </a:extLst>
          </p:cNvPr>
          <p:cNvSpPr/>
          <p:nvPr/>
        </p:nvSpPr>
        <p:spPr>
          <a:xfrm>
            <a:off x="-11002" y="0"/>
            <a:ext cx="12274062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B2768ACF-E74B-9DF2-3E5D-6BB156EEB52E}"/>
              </a:ext>
            </a:extLst>
          </p:cNvPr>
          <p:cNvSpPr/>
          <p:nvPr/>
        </p:nvSpPr>
        <p:spPr>
          <a:xfrm>
            <a:off x="0" y="0"/>
            <a:ext cx="2019300" cy="5267325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356CE4D-E795-3539-0761-D4AFA9B4B560}"/>
              </a:ext>
            </a:extLst>
          </p:cNvPr>
          <p:cNvSpPr/>
          <p:nvPr/>
        </p:nvSpPr>
        <p:spPr>
          <a:xfrm>
            <a:off x="10811254" y="4348722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8070BB62-07E9-55CE-BAED-3F4032941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D12D3A5-9E6D-61A5-E81F-5967C76AAB32}"/>
              </a:ext>
            </a:extLst>
          </p:cNvPr>
          <p:cNvSpPr txBox="1">
            <a:spLocks/>
          </p:cNvSpPr>
          <p:nvPr/>
        </p:nvSpPr>
        <p:spPr>
          <a:xfrm>
            <a:off x="3780870" y="-528740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D4F0885-C1F8-B45B-FEFB-A152B78629D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B8D4BDE-A542-E0D4-6DE8-5C4BB40ECA96}"/>
              </a:ext>
            </a:extLst>
          </p:cNvPr>
          <p:cNvSpPr txBox="1">
            <a:spLocks/>
          </p:cNvSpPr>
          <p:nvPr/>
        </p:nvSpPr>
        <p:spPr>
          <a:xfrm>
            <a:off x="1984698" y="826119"/>
            <a:ext cx="10515600" cy="478619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11200" b="1" dirty="0" err="1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목적</a:t>
            </a: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(1919 </a:t>
            </a:r>
            <a:r>
              <a:rPr lang="ko-KR" altLang="en-US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채택</a:t>
            </a: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>
              <a:buNone/>
            </a:pPr>
            <a:endParaRPr lang="en-US" altLang="ko-KR" sz="112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봉사단체로서 </a:t>
            </a:r>
            <a:r>
              <a:rPr lang="ko-KR" altLang="en-US" sz="8000" b="1" dirty="0" err="1">
                <a:solidFill>
                  <a:schemeClr val="bg1"/>
                </a:solidFill>
              </a:rPr>
              <a:t>라이온스</a:t>
            </a:r>
            <a:r>
              <a:rPr lang="ko-KR" altLang="en-US" sz="8000" b="1" dirty="0">
                <a:solidFill>
                  <a:schemeClr val="bg1"/>
                </a:solidFill>
              </a:rPr>
              <a:t> 클럽을 조직</a:t>
            </a:r>
            <a:r>
              <a:rPr lang="en-US" altLang="ko-KR" sz="8000" b="1" dirty="0">
                <a:solidFill>
                  <a:schemeClr val="bg1"/>
                </a:solidFill>
              </a:rPr>
              <a:t>, </a:t>
            </a:r>
            <a:r>
              <a:rPr lang="ko-KR" altLang="en-US" sz="8000" b="1" dirty="0" err="1">
                <a:solidFill>
                  <a:schemeClr val="bg1"/>
                </a:solidFill>
              </a:rPr>
              <a:t>챠터를</a:t>
            </a:r>
            <a:r>
              <a:rPr lang="ko-KR" altLang="en-US" sz="8000" b="1" dirty="0">
                <a:solidFill>
                  <a:schemeClr val="bg1"/>
                </a:solidFill>
              </a:rPr>
              <a:t> 관리하고 감독한다</a:t>
            </a:r>
            <a:r>
              <a:rPr lang="en-US" altLang="ko-KR" sz="8000" b="1" dirty="0">
                <a:solidFill>
                  <a:schemeClr val="bg1"/>
                </a:solidFill>
              </a:rPr>
              <a:t>. 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 err="1">
                <a:solidFill>
                  <a:schemeClr val="bg1"/>
                </a:solidFill>
              </a:rPr>
              <a:t>라이온스</a:t>
            </a:r>
            <a:r>
              <a:rPr lang="ko-KR" altLang="en-US" sz="8000" b="1" dirty="0">
                <a:solidFill>
                  <a:schemeClr val="bg1"/>
                </a:solidFill>
              </a:rPr>
              <a:t> 클럽 활동 사항을 조정하고</a:t>
            </a:r>
            <a:r>
              <a:rPr lang="en-US" altLang="ko-KR" sz="8000" b="1" dirty="0">
                <a:solidFill>
                  <a:schemeClr val="bg1"/>
                </a:solidFill>
              </a:rPr>
              <a:t>, </a:t>
            </a:r>
            <a:r>
              <a:rPr lang="ko-KR" altLang="en-US" sz="8000" b="1" dirty="0">
                <a:solidFill>
                  <a:schemeClr val="bg1"/>
                </a:solidFill>
              </a:rPr>
              <a:t>클럽 운영을 </a:t>
            </a:r>
            <a:r>
              <a:rPr lang="ko-KR" altLang="en-US" sz="8000" b="1" dirty="0" err="1">
                <a:solidFill>
                  <a:schemeClr val="bg1"/>
                </a:solidFill>
              </a:rPr>
              <a:t>표준화한다</a:t>
            </a:r>
            <a:r>
              <a:rPr lang="en-US" altLang="ko-KR" sz="8000" b="1" dirty="0">
                <a:solidFill>
                  <a:schemeClr val="bg1"/>
                </a:solidFill>
              </a:rPr>
              <a:t>. 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세계 인류 상호간의 이해심을 배양하고 증진 시킨다</a:t>
            </a:r>
            <a:r>
              <a:rPr lang="en-US" altLang="ko-KR" sz="8000" b="1" dirty="0">
                <a:solidFill>
                  <a:schemeClr val="bg1"/>
                </a:solidFill>
              </a:rPr>
              <a:t>.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건전한 국가관과 시민의식을 고취시킨다</a:t>
            </a:r>
            <a:r>
              <a:rPr lang="en-US" altLang="ko-KR" sz="8000" b="1" dirty="0">
                <a:solidFill>
                  <a:schemeClr val="bg1"/>
                </a:solidFill>
              </a:rPr>
              <a:t>.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지역사회의 생활개선</a:t>
            </a:r>
            <a:r>
              <a:rPr lang="en-US" altLang="ko-KR" sz="8000" b="1" dirty="0">
                <a:solidFill>
                  <a:schemeClr val="bg1"/>
                </a:solidFill>
              </a:rPr>
              <a:t>, </a:t>
            </a:r>
            <a:r>
              <a:rPr lang="ko-KR" altLang="en-US" sz="8000" b="1" dirty="0">
                <a:solidFill>
                  <a:schemeClr val="bg1"/>
                </a:solidFill>
              </a:rPr>
              <a:t>사회복지</a:t>
            </a:r>
            <a:r>
              <a:rPr lang="en-US" altLang="ko-KR" sz="8000" b="1" dirty="0">
                <a:solidFill>
                  <a:schemeClr val="bg1"/>
                </a:solidFill>
              </a:rPr>
              <a:t>, </a:t>
            </a:r>
            <a:r>
              <a:rPr lang="ko-KR" altLang="en-US" sz="8000" b="1" dirty="0">
                <a:solidFill>
                  <a:schemeClr val="bg1"/>
                </a:solidFill>
              </a:rPr>
              <a:t>공덕심 함양에 적극적인 관심을 갖는다</a:t>
            </a:r>
            <a:r>
              <a:rPr lang="en-US" altLang="ko-KR" sz="8000" b="1" dirty="0">
                <a:solidFill>
                  <a:schemeClr val="bg1"/>
                </a:solidFill>
              </a:rPr>
              <a:t>.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우의와 협력</a:t>
            </a:r>
            <a:r>
              <a:rPr lang="en-US" altLang="ko-KR" sz="8000" b="1" dirty="0">
                <a:solidFill>
                  <a:schemeClr val="bg1"/>
                </a:solidFill>
              </a:rPr>
              <a:t>, </a:t>
            </a:r>
            <a:r>
              <a:rPr lang="ko-KR" altLang="en-US" sz="8000" b="1" dirty="0">
                <a:solidFill>
                  <a:schemeClr val="bg1"/>
                </a:solidFill>
              </a:rPr>
              <a:t>그리고 상호이해로 </a:t>
            </a:r>
            <a:r>
              <a:rPr lang="ko-KR" altLang="en-US" sz="8000" b="1" dirty="0" err="1">
                <a:solidFill>
                  <a:schemeClr val="bg1"/>
                </a:solidFill>
              </a:rPr>
              <a:t>클럽간의</a:t>
            </a:r>
            <a:r>
              <a:rPr lang="ko-KR" altLang="en-US" sz="8000" b="1" dirty="0">
                <a:solidFill>
                  <a:schemeClr val="bg1"/>
                </a:solidFill>
              </a:rPr>
              <a:t> 유대를 돈독히 한다</a:t>
            </a:r>
            <a:r>
              <a:rPr lang="en-US" altLang="ko-KR" sz="8000" b="1" dirty="0">
                <a:solidFill>
                  <a:schemeClr val="bg1"/>
                </a:solidFill>
              </a:rPr>
              <a:t>.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정당과 종교 문제를 제외한 일반인의 관심사인 모든 문제해결을 위한 </a:t>
            </a:r>
            <a:endParaRPr lang="en-US" altLang="ko-KR" sz="8000" b="1" dirty="0">
              <a:solidFill>
                <a:schemeClr val="bg1"/>
              </a:solidFill>
            </a:endParaRPr>
          </a:p>
          <a:p>
            <a:pPr marL="0" indent="0" fontAlgn="base">
              <a:lnSpc>
                <a:spcPct val="120000"/>
              </a:lnSpc>
              <a:buNone/>
            </a:pPr>
            <a:r>
              <a:rPr lang="en-US" altLang="ko-KR" sz="8000" b="1" dirty="0">
                <a:solidFill>
                  <a:schemeClr val="bg1"/>
                </a:solidFill>
              </a:rPr>
              <a:t>  </a:t>
            </a:r>
            <a:r>
              <a:rPr lang="ko-KR" altLang="en-US" sz="8000" b="1" dirty="0">
                <a:solidFill>
                  <a:schemeClr val="bg1"/>
                </a:solidFill>
              </a:rPr>
              <a:t>토론의</a:t>
            </a:r>
            <a:r>
              <a:rPr lang="en-US" altLang="ko-KR" sz="8000" b="1" dirty="0">
                <a:solidFill>
                  <a:schemeClr val="bg1"/>
                </a:solidFill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</a:rPr>
              <a:t>장을 마련한다</a:t>
            </a:r>
            <a:r>
              <a:rPr lang="en-US" altLang="ko-KR" sz="8000" b="1" dirty="0">
                <a:solidFill>
                  <a:schemeClr val="bg1"/>
                </a:solidFill>
              </a:rPr>
              <a:t>. 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</a:pPr>
            <a:r>
              <a:rPr lang="ko-KR" altLang="en-US" sz="8000" b="1" dirty="0">
                <a:solidFill>
                  <a:schemeClr val="bg1"/>
                </a:solidFill>
              </a:rPr>
              <a:t>지역사회의 숨은 자원봉사인을 격려하며 각 분야의 효율성을 제고하고 </a:t>
            </a:r>
            <a:endParaRPr lang="en-US" altLang="ko-KR" sz="8000" b="1" dirty="0">
              <a:solidFill>
                <a:schemeClr val="bg1"/>
              </a:solidFill>
            </a:endParaRPr>
          </a:p>
          <a:p>
            <a:pPr marL="0" indent="0" fontAlgn="base">
              <a:lnSpc>
                <a:spcPct val="120000"/>
              </a:lnSpc>
              <a:buNone/>
            </a:pPr>
            <a:r>
              <a:rPr lang="en-US" altLang="ko-KR" sz="8000" b="1" dirty="0">
                <a:solidFill>
                  <a:schemeClr val="bg1"/>
                </a:solidFill>
              </a:rPr>
              <a:t>   </a:t>
            </a:r>
            <a:r>
              <a:rPr lang="ko-KR" altLang="en-US" sz="8000" b="1" dirty="0">
                <a:solidFill>
                  <a:schemeClr val="bg1"/>
                </a:solidFill>
              </a:rPr>
              <a:t>도덕심을</a:t>
            </a:r>
            <a:r>
              <a:rPr lang="en-US" altLang="ko-KR" sz="8000" b="1" dirty="0">
                <a:solidFill>
                  <a:schemeClr val="bg1"/>
                </a:solidFill>
              </a:rPr>
              <a:t> </a:t>
            </a:r>
            <a:r>
              <a:rPr lang="ko-KR" altLang="en-US" sz="8000" b="1" dirty="0">
                <a:solidFill>
                  <a:schemeClr val="bg1"/>
                </a:solidFill>
              </a:rPr>
              <a:t>향상 시킨다</a:t>
            </a:r>
            <a:r>
              <a:rPr lang="en-US" altLang="ko-KR" sz="8000" b="1" dirty="0">
                <a:solidFill>
                  <a:schemeClr val="bg1"/>
                </a:solidFill>
              </a:rPr>
              <a:t>.</a:t>
            </a:r>
            <a:endParaRPr lang="ko-KR" altLang="en-US" sz="8000" b="1" dirty="0">
              <a:solidFill>
                <a:schemeClr val="bg1"/>
              </a:solidFill>
            </a:endParaRPr>
          </a:p>
          <a:p>
            <a:pPr marL="0" indent="0" fontAlgn="base">
              <a:lnSpc>
                <a:spcPct val="170000"/>
              </a:lnSpc>
              <a:buNone/>
            </a:pPr>
            <a:endParaRPr lang="en-US" altLang="ko-KR" sz="8800" b="1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40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3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35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9526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66DF2-B82A-DD25-F4F3-D8D69F128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0F8CA7-0E5B-8531-722E-B59A757D4CFE}"/>
              </a:ext>
            </a:extLst>
          </p:cNvPr>
          <p:cNvSpPr/>
          <p:nvPr/>
        </p:nvSpPr>
        <p:spPr>
          <a:xfrm>
            <a:off x="-11002" y="0"/>
            <a:ext cx="12274062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C97BFCDB-DB61-291B-6A5A-A78CDD7B3166}"/>
              </a:ext>
            </a:extLst>
          </p:cNvPr>
          <p:cNvSpPr/>
          <p:nvPr/>
        </p:nvSpPr>
        <p:spPr>
          <a:xfrm>
            <a:off x="0" y="1"/>
            <a:ext cx="2309813" cy="5448300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FBF2AA5D-57F6-8EF6-66B6-E74A4DFE6509}"/>
              </a:ext>
            </a:extLst>
          </p:cNvPr>
          <p:cNvSpPr/>
          <p:nvPr/>
        </p:nvSpPr>
        <p:spPr>
          <a:xfrm>
            <a:off x="10811254" y="4348722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7362D79B-21AD-E52F-1E24-52BA127F2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0DADCE79-C61C-C8F4-746A-A38062646C30}"/>
              </a:ext>
            </a:extLst>
          </p:cNvPr>
          <p:cNvSpPr txBox="1">
            <a:spLocks/>
          </p:cNvSpPr>
          <p:nvPr/>
        </p:nvSpPr>
        <p:spPr>
          <a:xfrm>
            <a:off x="3780870" y="-528740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B5CFBE7-BDD9-A759-CB85-C38A70E2410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0EA86E-6D1B-FAD5-0808-39D893542626}"/>
              </a:ext>
            </a:extLst>
          </p:cNvPr>
          <p:cNvSpPr txBox="1">
            <a:spLocks/>
          </p:cNvSpPr>
          <p:nvPr/>
        </p:nvSpPr>
        <p:spPr>
          <a:xfrm>
            <a:off x="1871829" y="1260925"/>
            <a:ext cx="10515600" cy="478619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86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1200" b="1" dirty="0" err="1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200" b="1" dirty="0" err="1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사명문</a:t>
            </a:r>
            <a:endParaRPr lang="en-US" altLang="ko-KR" sz="112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9600" b="1" dirty="0">
                <a:solidFill>
                  <a:schemeClr val="bg1"/>
                </a:solidFill>
                <a:ea typeface="맑은 고딕" panose="020B0503020000020004" pitchFamily="50" charset="-127"/>
              </a:rPr>
              <a:t>  </a:t>
            </a:r>
            <a:r>
              <a:rPr lang="ko-KR" altLang="en-US" sz="9600" b="1" dirty="0" err="1">
                <a:solidFill>
                  <a:schemeClr val="bg1"/>
                </a:solidFill>
                <a:ea typeface="맑은 고딕" panose="020B0503020000020004" pitchFamily="50" charset="-127"/>
              </a:rPr>
              <a:t>ㆍ</a:t>
            </a:r>
            <a:r>
              <a:rPr lang="ko-KR" altLang="en-US" sz="9600" b="1" dirty="0">
                <a:solidFill>
                  <a:schemeClr val="bg1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9600" b="1" dirty="0" err="1">
                <a:solidFill>
                  <a:schemeClr val="bg1"/>
                </a:solidFill>
              </a:rPr>
              <a:t>라이온스</a:t>
            </a:r>
            <a:r>
              <a:rPr lang="ko-KR" altLang="en-US" sz="9600" b="1" dirty="0">
                <a:solidFill>
                  <a:schemeClr val="bg1"/>
                </a:solidFill>
              </a:rPr>
              <a:t> 클럽</a:t>
            </a:r>
            <a:r>
              <a:rPr lang="en-US" altLang="ko-KR" sz="9600" b="1" dirty="0">
                <a:solidFill>
                  <a:schemeClr val="bg1"/>
                </a:solidFill>
              </a:rPr>
              <a:t>, </a:t>
            </a:r>
            <a:r>
              <a:rPr lang="ko-KR" altLang="en-US" sz="9600" b="1" dirty="0">
                <a:solidFill>
                  <a:schemeClr val="bg1"/>
                </a:solidFill>
              </a:rPr>
              <a:t>자원봉사자 및 파트너들이 자원봉사 사업 및 </a:t>
            </a:r>
          </a:p>
          <a:p>
            <a:pPr marL="0" indent="0" fontAlgn="base">
              <a:buNone/>
            </a:pPr>
            <a:r>
              <a:rPr lang="ko-KR" altLang="en-US" sz="9600" b="1" dirty="0">
                <a:solidFill>
                  <a:schemeClr val="bg1"/>
                </a:solidFill>
              </a:rPr>
              <a:t>     교부금을 통해 건강과 복지를 향상하고 지역사회를 강화하며</a:t>
            </a:r>
          </a:p>
          <a:p>
            <a:pPr marL="0" indent="0" fontAlgn="base">
              <a:buNone/>
            </a:pPr>
            <a:r>
              <a:rPr lang="ko-KR" altLang="en-US" sz="9600" b="1" dirty="0">
                <a:solidFill>
                  <a:schemeClr val="bg1"/>
                </a:solidFill>
              </a:rPr>
              <a:t>     도움이 필요한 사람들을 지원하도록 조력하는 동시에 평화와 </a:t>
            </a:r>
          </a:p>
          <a:p>
            <a:pPr marL="0" indent="0" fontAlgn="base">
              <a:buNone/>
            </a:pPr>
            <a:r>
              <a:rPr lang="ko-KR" altLang="en-US" sz="9600" b="1" dirty="0">
                <a:solidFill>
                  <a:schemeClr val="bg1"/>
                </a:solidFill>
              </a:rPr>
              <a:t>     국제 이해를 증진 시킨다</a:t>
            </a:r>
            <a:r>
              <a:rPr lang="en-US" altLang="ko-KR" sz="9600" b="1" dirty="0">
                <a:solidFill>
                  <a:schemeClr val="bg1"/>
                </a:solidFill>
              </a:rPr>
              <a:t>.</a:t>
            </a:r>
            <a:endParaRPr lang="ko-KR" altLang="en-US" sz="96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altLang="ko-KR" sz="5100" b="1" dirty="0">
              <a:solidFill>
                <a:schemeClr val="bg1"/>
              </a:solidFill>
              <a:ea typeface="맑은 고딕" panose="020B0503020000020004" pitchFamily="50" charset="-127"/>
            </a:endParaRPr>
          </a:p>
          <a:p>
            <a:pPr marL="0" indent="0">
              <a:buNone/>
            </a:pPr>
            <a:endParaRPr lang="en-US" altLang="ko-KR" sz="51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endParaRPr lang="en-US" altLang="ko-KR" sz="51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4) </a:t>
            </a:r>
            <a:r>
              <a:rPr lang="ko-KR" altLang="en-US" sz="11200" b="1" dirty="0" err="1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라이오니즘이란</a:t>
            </a:r>
            <a:r>
              <a:rPr lang="en-US" altLang="ko-KR" sz="112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 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US" altLang="ko-KR" sz="4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44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9600" b="1" dirty="0" err="1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96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목적에 맞게 활동하며 윤리강령을 준수하는 것</a:t>
            </a:r>
            <a:endParaRPr lang="en-US" altLang="ko-KR" sz="96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40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3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35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7698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7A667-EDB5-3A3A-F438-C5974134A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DD6C83-AF68-7335-DACB-1B65F6B8ACF9}"/>
              </a:ext>
            </a:extLst>
          </p:cNvPr>
          <p:cNvSpPr/>
          <p:nvPr/>
        </p:nvSpPr>
        <p:spPr>
          <a:xfrm>
            <a:off x="0" y="0"/>
            <a:ext cx="12274062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BFAE2EF-4A62-0D16-5A95-19A315EC3018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7EA8AD1-1D68-C8B6-9D90-DFBF6CB76B08}"/>
              </a:ext>
            </a:extLst>
          </p:cNvPr>
          <p:cNvSpPr/>
          <p:nvPr/>
        </p:nvSpPr>
        <p:spPr>
          <a:xfrm>
            <a:off x="10811254" y="4310309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77DAB74-CF42-42A0-012F-72D5E4593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73C5A928-D6CB-1891-CA14-8B5E6EF265D5}"/>
              </a:ext>
            </a:extLst>
          </p:cNvPr>
          <p:cNvSpPr txBox="1">
            <a:spLocks/>
          </p:cNvSpPr>
          <p:nvPr/>
        </p:nvSpPr>
        <p:spPr>
          <a:xfrm>
            <a:off x="2959134" y="-627011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3. </a:t>
            </a:r>
            <a:r>
              <a:rPr lang="ko-KR" altLang="en-US" sz="4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8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대 주력 봉사사업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442A1FE9-5856-B707-9B08-6BCA7DF01DBC}"/>
              </a:ext>
            </a:extLst>
          </p:cNvPr>
          <p:cNvSpPr/>
          <p:nvPr/>
        </p:nvSpPr>
        <p:spPr>
          <a:xfrm>
            <a:off x="3239484" y="1333615"/>
            <a:ext cx="7141057" cy="7131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42C5F66F-BCCA-32A0-90B6-D8805C5E4B3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A3D61F-1223-D866-972A-DCA3163F4B68}"/>
              </a:ext>
            </a:extLst>
          </p:cNvPr>
          <p:cNvSpPr txBox="1">
            <a:spLocks/>
          </p:cNvSpPr>
          <p:nvPr/>
        </p:nvSpPr>
        <p:spPr>
          <a:xfrm>
            <a:off x="2179530" y="1979113"/>
            <a:ext cx="10675468" cy="47057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A0AEF93A-15B9-0A57-A08C-80FC8B97FF48}"/>
              </a:ext>
            </a:extLst>
          </p:cNvPr>
          <p:cNvGrpSpPr/>
          <p:nvPr/>
        </p:nvGrpSpPr>
        <p:grpSpPr>
          <a:xfrm>
            <a:off x="2368305" y="2579517"/>
            <a:ext cx="9337229" cy="2430485"/>
            <a:chOff x="1976417" y="2486443"/>
            <a:chExt cx="9337229" cy="2430485"/>
          </a:xfrm>
        </p:grpSpPr>
        <p:sp>
          <p:nvSpPr>
            <p:cNvPr id="6" name="자유형 68">
              <a:extLst>
                <a:ext uri="{FF2B5EF4-FFF2-40B4-BE49-F238E27FC236}">
                  <a16:creationId xmlns:a16="http://schemas.microsoft.com/office/drawing/2014/main" id="{146F841D-184B-EC64-094E-1EAC958C6C42}"/>
                </a:ext>
              </a:extLst>
            </p:cNvPr>
            <p:cNvSpPr/>
            <p:nvPr/>
          </p:nvSpPr>
          <p:spPr>
            <a:xfrm rot="2464170">
              <a:off x="2511438" y="3427407"/>
              <a:ext cx="1035050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18000">
                  <a:srgbClr val="1173E9"/>
                </a:gs>
                <a:gs pos="92000">
                  <a:srgbClr val="4593F1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23" name="자유형 90">
              <a:extLst>
                <a:ext uri="{FF2B5EF4-FFF2-40B4-BE49-F238E27FC236}">
                  <a16:creationId xmlns:a16="http://schemas.microsoft.com/office/drawing/2014/main" id="{DCE3B48A-6B08-FF63-04A9-DED8BD7B1120}"/>
                </a:ext>
              </a:extLst>
            </p:cNvPr>
            <p:cNvSpPr/>
            <p:nvPr/>
          </p:nvSpPr>
          <p:spPr>
            <a:xfrm rot="18673033" flipH="1">
              <a:off x="3714451" y="3363843"/>
              <a:ext cx="1033463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173E9"/>
                </a:gs>
                <a:gs pos="100000">
                  <a:srgbClr val="0D58B3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26" name="자유형 68">
              <a:extLst>
                <a:ext uri="{FF2B5EF4-FFF2-40B4-BE49-F238E27FC236}">
                  <a16:creationId xmlns:a16="http://schemas.microsoft.com/office/drawing/2014/main" id="{C0C0210F-C18B-19E7-57CC-E54E30207B1E}"/>
                </a:ext>
              </a:extLst>
            </p:cNvPr>
            <p:cNvSpPr/>
            <p:nvPr/>
          </p:nvSpPr>
          <p:spPr>
            <a:xfrm rot="2464170">
              <a:off x="4921497" y="3278017"/>
              <a:ext cx="1035050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18000">
                  <a:srgbClr val="1173E9"/>
                </a:gs>
                <a:gs pos="92000">
                  <a:srgbClr val="4593F1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27" name="자유형 90">
              <a:extLst>
                <a:ext uri="{FF2B5EF4-FFF2-40B4-BE49-F238E27FC236}">
                  <a16:creationId xmlns:a16="http://schemas.microsoft.com/office/drawing/2014/main" id="{7341CCC4-F965-4DF8-E9AD-8736A2D0ADF6}"/>
                </a:ext>
              </a:extLst>
            </p:cNvPr>
            <p:cNvSpPr/>
            <p:nvPr/>
          </p:nvSpPr>
          <p:spPr>
            <a:xfrm rot="18673033" flipH="1">
              <a:off x="6114109" y="3215740"/>
              <a:ext cx="1033463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173E9"/>
                </a:gs>
                <a:gs pos="100000">
                  <a:srgbClr val="0D58B3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28" name="자유형 68">
              <a:extLst>
                <a:ext uri="{FF2B5EF4-FFF2-40B4-BE49-F238E27FC236}">
                  <a16:creationId xmlns:a16="http://schemas.microsoft.com/office/drawing/2014/main" id="{2229E618-84F3-064D-0E86-EB05B250FB84}"/>
                </a:ext>
              </a:extLst>
            </p:cNvPr>
            <p:cNvSpPr/>
            <p:nvPr/>
          </p:nvSpPr>
          <p:spPr>
            <a:xfrm rot="2728758">
              <a:off x="7287628" y="3207149"/>
              <a:ext cx="1035050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18000">
                  <a:srgbClr val="1173E9"/>
                </a:gs>
                <a:gs pos="92000">
                  <a:srgbClr val="4593F1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29" name="자유형 90">
              <a:extLst>
                <a:ext uri="{FF2B5EF4-FFF2-40B4-BE49-F238E27FC236}">
                  <a16:creationId xmlns:a16="http://schemas.microsoft.com/office/drawing/2014/main" id="{150CAF57-3EBF-680B-4FCE-5BF76AE37523}"/>
                </a:ext>
              </a:extLst>
            </p:cNvPr>
            <p:cNvSpPr/>
            <p:nvPr/>
          </p:nvSpPr>
          <p:spPr>
            <a:xfrm rot="18673033" flipH="1">
              <a:off x="8490011" y="3181505"/>
              <a:ext cx="1033463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173E9"/>
                </a:gs>
                <a:gs pos="100000">
                  <a:srgbClr val="0D58B3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sp>
          <p:nvSpPr>
            <p:cNvPr id="30" name="자유형 68">
              <a:extLst>
                <a:ext uri="{FF2B5EF4-FFF2-40B4-BE49-F238E27FC236}">
                  <a16:creationId xmlns:a16="http://schemas.microsoft.com/office/drawing/2014/main" id="{350409A6-AD98-E9C3-5FBC-536BE1B93A1C}"/>
                </a:ext>
              </a:extLst>
            </p:cNvPr>
            <p:cNvSpPr/>
            <p:nvPr/>
          </p:nvSpPr>
          <p:spPr>
            <a:xfrm rot="2816658">
              <a:off x="9693335" y="3170884"/>
              <a:ext cx="1035050" cy="706437"/>
            </a:xfrm>
            <a:custGeom>
              <a:avLst/>
              <a:gdLst>
                <a:gd name="connsiteX0" fmla="*/ 140702 w 1008112"/>
                <a:gd name="connsiteY0" fmla="*/ 0 h 689212"/>
                <a:gd name="connsiteX1" fmla="*/ 147635 w 1008112"/>
                <a:gd name="connsiteY1" fmla="*/ 8403 h 689212"/>
                <a:gd name="connsiteX2" fmla="*/ 504056 w 1008112"/>
                <a:gd name="connsiteY2" fmla="*/ 156038 h 689212"/>
                <a:gd name="connsiteX3" fmla="*/ 860477 w 1008112"/>
                <a:gd name="connsiteY3" fmla="*/ 8403 h 689212"/>
                <a:gd name="connsiteX4" fmla="*/ 867410 w 1008112"/>
                <a:gd name="connsiteY4" fmla="*/ 0 h 689212"/>
                <a:gd name="connsiteX5" fmla="*/ 922027 w 1008112"/>
                <a:gd name="connsiteY5" fmla="*/ 66196 h 689212"/>
                <a:gd name="connsiteX6" fmla="*/ 1008112 w 1008112"/>
                <a:gd name="connsiteY6" fmla="*/ 348018 h 689212"/>
                <a:gd name="connsiteX7" fmla="*/ 922027 w 1008112"/>
                <a:gd name="connsiteY7" fmla="*/ 629840 h 689212"/>
                <a:gd name="connsiteX8" fmla="*/ 873041 w 1008112"/>
                <a:gd name="connsiteY8" fmla="*/ 689212 h 689212"/>
                <a:gd name="connsiteX9" fmla="*/ 860477 w 1008112"/>
                <a:gd name="connsiteY9" fmla="*/ 673985 h 689212"/>
                <a:gd name="connsiteX10" fmla="*/ 504056 w 1008112"/>
                <a:gd name="connsiteY10" fmla="*/ 526350 h 689212"/>
                <a:gd name="connsiteX11" fmla="*/ 147635 w 1008112"/>
                <a:gd name="connsiteY11" fmla="*/ 673985 h 689212"/>
                <a:gd name="connsiteX12" fmla="*/ 135072 w 1008112"/>
                <a:gd name="connsiteY12" fmla="*/ 689212 h 689212"/>
                <a:gd name="connsiteX13" fmla="*/ 86085 w 1008112"/>
                <a:gd name="connsiteY13" fmla="*/ 629840 h 689212"/>
                <a:gd name="connsiteX14" fmla="*/ 0 w 1008112"/>
                <a:gd name="connsiteY14" fmla="*/ 348018 h 689212"/>
                <a:gd name="connsiteX15" fmla="*/ 86085 w 1008112"/>
                <a:gd name="connsiteY15" fmla="*/ 66196 h 689212"/>
                <a:gd name="connsiteX16" fmla="*/ 140702 w 1008112"/>
                <a:gd name="connsiteY16" fmla="*/ 0 h 689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08112" h="689212">
                  <a:moveTo>
                    <a:pt x="140702" y="0"/>
                  </a:moveTo>
                  <a:lnTo>
                    <a:pt x="147635" y="8403"/>
                  </a:lnTo>
                  <a:cubicBezTo>
                    <a:pt x="238851" y="99619"/>
                    <a:pt x="364865" y="156038"/>
                    <a:pt x="504056" y="156038"/>
                  </a:cubicBezTo>
                  <a:cubicBezTo>
                    <a:pt x="643247" y="156038"/>
                    <a:pt x="769261" y="99619"/>
                    <a:pt x="860477" y="8403"/>
                  </a:cubicBezTo>
                  <a:lnTo>
                    <a:pt x="867410" y="0"/>
                  </a:lnTo>
                  <a:lnTo>
                    <a:pt x="922027" y="66196"/>
                  </a:lnTo>
                  <a:cubicBezTo>
                    <a:pt x="976377" y="146643"/>
                    <a:pt x="1008112" y="243625"/>
                    <a:pt x="1008112" y="348018"/>
                  </a:cubicBezTo>
                  <a:cubicBezTo>
                    <a:pt x="1008112" y="452411"/>
                    <a:pt x="976377" y="549393"/>
                    <a:pt x="922027" y="629840"/>
                  </a:cubicBezTo>
                  <a:lnTo>
                    <a:pt x="873041" y="689212"/>
                  </a:lnTo>
                  <a:lnTo>
                    <a:pt x="860477" y="673985"/>
                  </a:lnTo>
                  <a:cubicBezTo>
                    <a:pt x="769261" y="582769"/>
                    <a:pt x="643247" y="526350"/>
                    <a:pt x="504056" y="526350"/>
                  </a:cubicBezTo>
                  <a:cubicBezTo>
                    <a:pt x="364865" y="526350"/>
                    <a:pt x="238851" y="582769"/>
                    <a:pt x="147635" y="673985"/>
                  </a:cubicBezTo>
                  <a:lnTo>
                    <a:pt x="135072" y="689212"/>
                  </a:lnTo>
                  <a:lnTo>
                    <a:pt x="86085" y="629840"/>
                  </a:lnTo>
                  <a:cubicBezTo>
                    <a:pt x="31736" y="549393"/>
                    <a:pt x="0" y="452411"/>
                    <a:pt x="0" y="348018"/>
                  </a:cubicBezTo>
                  <a:cubicBezTo>
                    <a:pt x="0" y="243625"/>
                    <a:pt x="31736" y="146643"/>
                    <a:pt x="86085" y="66196"/>
                  </a:cubicBezTo>
                  <a:lnTo>
                    <a:pt x="140702" y="0"/>
                  </a:lnTo>
                  <a:close/>
                </a:path>
              </a:pathLst>
            </a:custGeom>
            <a:gradFill flip="none" rotWithShape="1">
              <a:gsLst>
                <a:gs pos="18000">
                  <a:srgbClr val="1173E9"/>
                </a:gs>
                <a:gs pos="92000">
                  <a:srgbClr val="4593F1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34290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500" b="1" kern="0">
                <a:solidFill>
                  <a:prstClr val="white"/>
                </a:solidFill>
                <a:latin typeface="+mj-lt"/>
                <a:ea typeface="맑은 고딕"/>
              </a:endParaRPr>
            </a:p>
          </p:txBody>
        </p:sp>
        <p:pic>
          <p:nvPicPr>
            <p:cNvPr id="32" name="Picture 4" descr="Logo, icon&#10;&#10;Description automatically generated">
              <a:extLst>
                <a:ext uri="{FF2B5EF4-FFF2-40B4-BE49-F238E27FC236}">
                  <a16:creationId xmlns:a16="http://schemas.microsoft.com/office/drawing/2014/main" id="{118198B0-8DF6-0456-B05F-4FC1E5D8B5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42732" y="2486443"/>
              <a:ext cx="1309669" cy="1307105"/>
            </a:xfrm>
            <a:prstGeom prst="rect">
              <a:avLst/>
            </a:prstGeom>
          </p:spPr>
        </p:pic>
        <p:pic>
          <p:nvPicPr>
            <p:cNvPr id="33" name="Picture 11" descr="Logo, icon&#10;&#10;Description automatically generated">
              <a:extLst>
                <a:ext uri="{FF2B5EF4-FFF2-40B4-BE49-F238E27FC236}">
                  <a16:creationId xmlns:a16="http://schemas.microsoft.com/office/drawing/2014/main" id="{97CAFB5F-B453-0FA4-D2B6-A5CD13729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9819731" flipV="1">
              <a:off x="5414486" y="3609732"/>
              <a:ext cx="1296248" cy="1260532"/>
            </a:xfrm>
            <a:prstGeom prst="rect">
              <a:avLst/>
            </a:prstGeom>
          </p:spPr>
        </p:pic>
        <p:pic>
          <p:nvPicPr>
            <p:cNvPr id="34" name="Picture 5" descr="Icon&#10;&#10;Description automatically generated">
              <a:extLst>
                <a:ext uri="{FF2B5EF4-FFF2-40B4-BE49-F238E27FC236}">
                  <a16:creationId xmlns:a16="http://schemas.microsoft.com/office/drawing/2014/main" id="{E9DB3D49-926C-4D96-6F73-3213A141EB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156406" y="2492531"/>
              <a:ext cx="1307104" cy="1307104"/>
            </a:xfrm>
            <a:prstGeom prst="rect">
              <a:avLst/>
            </a:prstGeom>
          </p:spPr>
        </p:pic>
        <p:pic>
          <p:nvPicPr>
            <p:cNvPr id="35" name="Picture 3" descr="Logo&#10;&#10;Description automatically generated">
              <a:extLst>
                <a:ext uri="{FF2B5EF4-FFF2-40B4-BE49-F238E27FC236}">
                  <a16:creationId xmlns:a16="http://schemas.microsoft.com/office/drawing/2014/main" id="{E7CB1A27-23CF-899D-3D94-F0B1B3D0E6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4541" y="3524102"/>
              <a:ext cx="1189105" cy="1186778"/>
            </a:xfrm>
            <a:prstGeom prst="rect">
              <a:avLst/>
            </a:prstGeom>
          </p:spPr>
        </p:pic>
        <p:pic>
          <p:nvPicPr>
            <p:cNvPr id="36" name="Picture 12" descr="Logo&#10;&#10;Description automatically generated">
              <a:extLst>
                <a:ext uri="{FF2B5EF4-FFF2-40B4-BE49-F238E27FC236}">
                  <a16:creationId xmlns:a16="http://schemas.microsoft.com/office/drawing/2014/main" id="{E94A1B74-D729-85EC-D573-86E682D9753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35483" y="3538648"/>
              <a:ext cx="1424034" cy="1260925"/>
            </a:xfrm>
            <a:prstGeom prst="rect">
              <a:avLst/>
            </a:prstGeom>
          </p:spPr>
        </p:pic>
        <p:pic>
          <p:nvPicPr>
            <p:cNvPr id="8" name="Picture 13" descr="Icon&#10;&#10;Description automatically generated">
              <a:extLst>
                <a:ext uri="{FF2B5EF4-FFF2-40B4-BE49-F238E27FC236}">
                  <a16:creationId xmlns:a16="http://schemas.microsoft.com/office/drawing/2014/main" id="{82D038E1-FB61-B414-5A9D-82FAD6E567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76417" y="2492531"/>
              <a:ext cx="1282050" cy="1329966"/>
            </a:xfrm>
            <a:prstGeom prst="rect">
              <a:avLst/>
            </a:prstGeom>
          </p:spPr>
        </p:pic>
        <p:pic>
          <p:nvPicPr>
            <p:cNvPr id="9" name="Picture 14" descr="Icon&#10;&#10;Description automatically generated">
              <a:extLst>
                <a:ext uri="{FF2B5EF4-FFF2-40B4-BE49-F238E27FC236}">
                  <a16:creationId xmlns:a16="http://schemas.microsoft.com/office/drawing/2014/main" id="{6F93EAA6-780C-DE90-5C45-6A278DFC0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038776" y="3656004"/>
              <a:ext cx="1253144" cy="1260924"/>
            </a:xfrm>
            <a:prstGeom prst="rect">
              <a:avLst/>
            </a:prstGeom>
          </p:spPr>
        </p:pic>
      </p:grpSp>
      <p:sp>
        <p:nvSpPr>
          <p:cNvPr id="31" name="Body Copy">
            <a:extLst>
              <a:ext uri="{FF2B5EF4-FFF2-40B4-BE49-F238E27FC236}">
                <a16:creationId xmlns:a16="http://schemas.microsoft.com/office/drawing/2014/main" id="{825069C6-A329-4413-AF55-153EEF7F5D10}"/>
              </a:ext>
            </a:extLst>
          </p:cNvPr>
          <p:cNvSpPr txBox="1">
            <a:spLocks/>
          </p:cNvSpPr>
          <p:nvPr/>
        </p:nvSpPr>
        <p:spPr>
          <a:xfrm>
            <a:off x="2648338" y="1893261"/>
            <a:ext cx="1182293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시력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38" name="Body Copy">
            <a:extLst>
              <a:ext uri="{FF2B5EF4-FFF2-40B4-BE49-F238E27FC236}">
                <a16:creationId xmlns:a16="http://schemas.microsoft.com/office/drawing/2014/main" id="{5D050F09-7029-4718-8282-BE7F1583BD16}"/>
              </a:ext>
            </a:extLst>
          </p:cNvPr>
          <p:cNvSpPr txBox="1">
            <a:spLocks/>
          </p:cNvSpPr>
          <p:nvPr/>
        </p:nvSpPr>
        <p:spPr>
          <a:xfrm>
            <a:off x="3569657" y="5137191"/>
            <a:ext cx="1451806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청소년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39" name="Body Copy">
            <a:extLst>
              <a:ext uri="{FF2B5EF4-FFF2-40B4-BE49-F238E27FC236}">
                <a16:creationId xmlns:a16="http://schemas.microsoft.com/office/drawing/2014/main" id="{95CAC073-8D0A-4AFF-9B9C-6AB3624461E3}"/>
              </a:ext>
            </a:extLst>
          </p:cNvPr>
          <p:cNvSpPr txBox="1">
            <a:spLocks/>
          </p:cNvSpPr>
          <p:nvPr/>
        </p:nvSpPr>
        <p:spPr>
          <a:xfrm>
            <a:off x="4548294" y="1889588"/>
            <a:ext cx="1953544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재해구호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40" name="Body Copy">
            <a:extLst>
              <a:ext uri="{FF2B5EF4-FFF2-40B4-BE49-F238E27FC236}">
                <a16:creationId xmlns:a16="http://schemas.microsoft.com/office/drawing/2014/main" id="{96F8150C-C767-4529-A301-25BE897517CA}"/>
              </a:ext>
            </a:extLst>
          </p:cNvPr>
          <p:cNvSpPr txBox="1">
            <a:spLocks/>
          </p:cNvSpPr>
          <p:nvPr/>
        </p:nvSpPr>
        <p:spPr>
          <a:xfrm>
            <a:off x="5735461" y="5116308"/>
            <a:ext cx="1953544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인도주의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41" name="Body Copy">
            <a:extLst>
              <a:ext uri="{FF2B5EF4-FFF2-40B4-BE49-F238E27FC236}">
                <a16:creationId xmlns:a16="http://schemas.microsoft.com/office/drawing/2014/main" id="{20CEE471-49D9-491C-A911-F7A91CD8A84A}"/>
              </a:ext>
            </a:extLst>
          </p:cNvPr>
          <p:cNvSpPr txBox="1">
            <a:spLocks/>
          </p:cNvSpPr>
          <p:nvPr/>
        </p:nvSpPr>
        <p:spPr>
          <a:xfrm>
            <a:off x="6995115" y="1884081"/>
            <a:ext cx="1596761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당뇨병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43" name="Body Copy">
            <a:extLst>
              <a:ext uri="{FF2B5EF4-FFF2-40B4-BE49-F238E27FC236}">
                <a16:creationId xmlns:a16="http://schemas.microsoft.com/office/drawing/2014/main" id="{05A4CCA0-FD1A-4389-B317-BC41862AE86B}"/>
              </a:ext>
            </a:extLst>
          </p:cNvPr>
          <p:cNvSpPr txBox="1">
            <a:spLocks/>
          </p:cNvSpPr>
          <p:nvPr/>
        </p:nvSpPr>
        <p:spPr>
          <a:xfrm>
            <a:off x="8328974" y="5137191"/>
            <a:ext cx="1451806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기아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44" name="Body Copy">
            <a:extLst>
              <a:ext uri="{FF2B5EF4-FFF2-40B4-BE49-F238E27FC236}">
                <a16:creationId xmlns:a16="http://schemas.microsoft.com/office/drawing/2014/main" id="{C2397D7C-DBC4-4699-ACF0-23CE2A452140}"/>
              </a:ext>
            </a:extLst>
          </p:cNvPr>
          <p:cNvSpPr txBox="1">
            <a:spLocks/>
          </p:cNvSpPr>
          <p:nvPr/>
        </p:nvSpPr>
        <p:spPr>
          <a:xfrm>
            <a:off x="9628872" y="1877377"/>
            <a:ext cx="1451806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환경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45" name="Body Copy">
            <a:extLst>
              <a:ext uri="{FF2B5EF4-FFF2-40B4-BE49-F238E27FC236}">
                <a16:creationId xmlns:a16="http://schemas.microsoft.com/office/drawing/2014/main" id="{7EF8C72F-42B9-4C9A-905F-89E78CDE3C0A}"/>
              </a:ext>
            </a:extLst>
          </p:cNvPr>
          <p:cNvSpPr txBox="1">
            <a:spLocks/>
          </p:cNvSpPr>
          <p:nvPr/>
        </p:nvSpPr>
        <p:spPr>
          <a:xfrm>
            <a:off x="10606610" y="5116308"/>
            <a:ext cx="1451806" cy="482054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2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소아암</a:t>
            </a:r>
            <a:endParaRPr lang="ko-KR" sz="2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7" name="순서도: 연결자 16">
            <a:extLst>
              <a:ext uri="{FF2B5EF4-FFF2-40B4-BE49-F238E27FC236}">
                <a16:creationId xmlns:a16="http://schemas.microsoft.com/office/drawing/2014/main" id="{639ADD64-B132-4E04-B555-5A5FCF2881DE}"/>
              </a:ext>
            </a:extLst>
          </p:cNvPr>
          <p:cNvSpPr/>
          <p:nvPr/>
        </p:nvSpPr>
        <p:spPr>
          <a:xfrm>
            <a:off x="9355705" y="2593836"/>
            <a:ext cx="1271260" cy="130710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075FFB50-C5E4-4D50-9CDF-0941E29550F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283" y="2807565"/>
            <a:ext cx="866443" cy="90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345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68599-C3B0-72F5-93FC-0D791825F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4993DF-93B8-1944-1A84-C995879B11EA}"/>
              </a:ext>
            </a:extLst>
          </p:cNvPr>
          <p:cNvSpPr/>
          <p:nvPr/>
        </p:nvSpPr>
        <p:spPr>
          <a:xfrm>
            <a:off x="0" y="0"/>
            <a:ext cx="12274062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31EF7A2E-917B-D448-C460-2C52C4432CBB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07932C5F-AACD-AD33-6B62-7B57230BC0FF}"/>
              </a:ext>
            </a:extLst>
          </p:cNvPr>
          <p:cNvSpPr/>
          <p:nvPr/>
        </p:nvSpPr>
        <p:spPr>
          <a:xfrm>
            <a:off x="10811254" y="4348722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E683EB6-87F0-2D91-CD1E-984DA440F8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9990BAC8-91F8-E952-430E-E5D9AB5A6D2D}"/>
              </a:ext>
            </a:extLst>
          </p:cNvPr>
          <p:cNvSpPr txBox="1">
            <a:spLocks/>
          </p:cNvSpPr>
          <p:nvPr/>
        </p:nvSpPr>
        <p:spPr>
          <a:xfrm>
            <a:off x="3017872" y="-528740"/>
            <a:ext cx="8936890" cy="3416330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4. 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 </a:t>
            </a:r>
            <a:r>
              <a:rPr lang="ko-KR" altLang="en-US" sz="4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협회 </a:t>
            </a:r>
            <a:endParaRPr lang="en-US" alt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  <a:p>
            <a:pPr>
              <a:buSzPct val="120000"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(Lions Clubs International)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250B9B0E-008F-0349-556C-9FB9710D215F}"/>
              </a:ext>
            </a:extLst>
          </p:cNvPr>
          <p:cNvSpPr/>
          <p:nvPr/>
        </p:nvSpPr>
        <p:spPr>
          <a:xfrm>
            <a:off x="3017872" y="2887590"/>
            <a:ext cx="5187916" cy="7468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02AE8961-2712-E938-303A-7265B41B930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19E29D-188D-862C-6455-6483FC38EC7D}"/>
              </a:ext>
            </a:extLst>
          </p:cNvPr>
          <p:cNvSpPr txBox="1">
            <a:spLocks/>
          </p:cNvSpPr>
          <p:nvPr/>
        </p:nvSpPr>
        <p:spPr>
          <a:xfrm>
            <a:off x="2878016" y="2071811"/>
            <a:ext cx="10515600" cy="478619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3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ko-KR" sz="3500" b="1" dirty="0">
                <a:solidFill>
                  <a:schemeClr val="bg1">
                    <a:lumMod val="9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3000" b="1" dirty="0">
              <a:solidFill>
                <a:schemeClr val="bg1">
                  <a:lumMod val="9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1478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ADE3C-DC56-6DBA-C728-1BD0418E0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592C0B-4568-4295-BAC8-DCC5FA376619}"/>
              </a:ext>
            </a:extLst>
          </p:cNvPr>
          <p:cNvSpPr/>
          <p:nvPr/>
        </p:nvSpPr>
        <p:spPr>
          <a:xfrm>
            <a:off x="0" y="-334145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7E256FA6-7296-C4A3-E991-1EB86E093506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D37C95F-9A69-7B40-EC34-90E4C0055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9F8DF594-B76B-6927-4FE6-3D41B88B06E2}"/>
              </a:ext>
            </a:extLst>
          </p:cNvPr>
          <p:cNvSpPr txBox="1">
            <a:spLocks/>
          </p:cNvSpPr>
          <p:nvPr/>
        </p:nvSpPr>
        <p:spPr>
          <a:xfrm>
            <a:off x="3780870" y="-969397"/>
            <a:ext cx="8173892" cy="1843482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1)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국제협회 구조 표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C1CDCB6D-4325-50AF-5491-DE059D381081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6" name="Picture 0">
            <a:extLst>
              <a:ext uri="{FF2B5EF4-FFF2-40B4-BE49-F238E27FC236}">
                <a16:creationId xmlns:a16="http://schemas.microsoft.com/office/drawing/2014/main" id="{7DF4B9AD-D499-243C-8975-2EECEAC8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557" y="1041167"/>
            <a:ext cx="9036635" cy="581683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2FEA961-9BD1-0BE0-D0CC-7D471A67A8C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71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F3A08-9F98-74A0-0C07-BBD64B396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14860EE-CFDE-D041-9B3D-59C8354F7B9E}"/>
              </a:ext>
            </a:extLst>
          </p:cNvPr>
          <p:cNvSpPr/>
          <p:nvPr/>
        </p:nvSpPr>
        <p:spPr>
          <a:xfrm>
            <a:off x="-1" y="0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92FD4DDE-5689-78A2-C86A-76C80E1797CD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C6C40FC5-6020-9D1B-ABA4-C443A8BE67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8F3E3C1-C891-3633-9D41-B9DAB21734E6}"/>
              </a:ext>
            </a:extLst>
          </p:cNvPr>
          <p:cNvSpPr txBox="1">
            <a:spLocks/>
          </p:cNvSpPr>
          <p:nvPr/>
        </p:nvSpPr>
        <p:spPr>
          <a:xfrm>
            <a:off x="3118376" y="-1312765"/>
            <a:ext cx="8173892" cy="2322977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2) </a:t>
            </a:r>
            <a:r>
              <a:rPr lang="ko-KR" altLang="en-US" sz="32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8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대 헌장 지역</a:t>
            </a:r>
            <a:endParaRPr lang="ko-KR" sz="32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62E7B59B-38BA-0B93-568F-34981EA2B130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3" name="내용 개체 틀 6" descr="텍스트, 스크린샷, 그래픽, 그래픽 디자인이(가) 표시된 사진&#10;&#10;자동 생성된 설명">
            <a:extLst>
              <a:ext uri="{FF2B5EF4-FFF2-40B4-BE49-F238E27FC236}">
                <a16:creationId xmlns:a16="http://schemas.microsoft.com/office/drawing/2014/main" id="{B54B9C45-29E8-2448-FA53-C00093033D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57" y="1283368"/>
            <a:ext cx="9036633" cy="557463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320FE3F8-632C-4312-8940-7A29D67899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249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7BDCC-63BB-3FA8-BFF2-22C932BD0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5764B1D-D9EC-B1C2-DADF-DA30DA3A00A4}"/>
              </a:ext>
            </a:extLst>
          </p:cNvPr>
          <p:cNvSpPr/>
          <p:nvPr/>
        </p:nvSpPr>
        <p:spPr>
          <a:xfrm>
            <a:off x="-1" y="0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lvl="0"/>
            <a:endParaRPr lang="ko-KR" altLang="en-US"/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9F85DCFB-41E9-59A4-AF2F-9663A84FC310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97DBE6E1-C5CC-3287-F698-BDF835D1D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E62AD40B-0ED6-1A56-98C7-72BEF5986853}"/>
              </a:ext>
            </a:extLst>
          </p:cNvPr>
          <p:cNvSpPr txBox="1">
            <a:spLocks/>
          </p:cNvSpPr>
          <p:nvPr/>
        </p:nvSpPr>
        <p:spPr>
          <a:xfrm>
            <a:off x="2742213" y="-1194947"/>
            <a:ext cx="8173892" cy="2322977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3)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국제협회</a:t>
            </a: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,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한국 현황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(2025.12.31)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D86C17E6-C5E9-F8A8-D80A-11E40DF45B41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FF91CDF6-B463-430D-D3CE-169CEC72DFD3}"/>
              </a:ext>
            </a:extLst>
          </p:cNvPr>
          <p:cNvSpPr/>
          <p:nvPr/>
        </p:nvSpPr>
        <p:spPr>
          <a:xfrm>
            <a:off x="1958843" y="2365889"/>
            <a:ext cx="2722684" cy="1426916"/>
          </a:xfrm>
          <a:prstGeom prst="roundRect">
            <a:avLst>
              <a:gd name="adj" fmla="val 10000"/>
            </a:avLst>
          </a:prstGeom>
          <a:gradFill rotWithShape="0">
            <a:gsLst>
              <a:gs pos="0">
                <a:schemeClr val="accent1">
                  <a:hueOff val="0"/>
                  <a:satOff val="0"/>
                  <a:lumOff val="0"/>
                  <a:alphaOff val="0"/>
                  <a:satMod val="103000"/>
                  <a:lumMod val="102000"/>
                  <a:tint val="94000"/>
                </a:schemeClr>
              </a:gs>
              <a:gs pos="50000">
                <a:schemeClr val="accent1">
                  <a:hueOff val="0"/>
                  <a:satOff val="0"/>
                  <a:lumOff val="0"/>
                  <a:alphaOff val="0"/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BA815ECC-EA2F-28D6-1FCF-9A5F1E81EA0C}"/>
              </a:ext>
            </a:extLst>
          </p:cNvPr>
          <p:cNvSpPr/>
          <p:nvPr/>
        </p:nvSpPr>
        <p:spPr>
          <a:xfrm>
            <a:off x="6262325" y="2365889"/>
            <a:ext cx="3926117" cy="1426916"/>
          </a:xfrm>
          <a:prstGeom prst="roundRect">
            <a:avLst>
              <a:gd name="adj" fmla="val 10000"/>
            </a:avLst>
          </a:prstGeom>
          <a:gradFill rotWithShape="0">
            <a:gsLst>
              <a:gs pos="0">
                <a:schemeClr val="accent1">
                  <a:hueOff val="0"/>
                  <a:satOff val="0"/>
                  <a:lumOff val="0"/>
                  <a:alphaOff val="0"/>
                  <a:satMod val="103000"/>
                  <a:lumMod val="102000"/>
                  <a:tint val="94000"/>
                </a:schemeClr>
              </a:gs>
              <a:gs pos="50000">
                <a:schemeClr val="accent1">
                  <a:hueOff val="0"/>
                  <a:satOff val="0"/>
                  <a:lumOff val="0"/>
                  <a:alphaOff val="0"/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9FBBAC52-3CF8-80D1-E498-11DE5313677C}"/>
              </a:ext>
            </a:extLst>
          </p:cNvPr>
          <p:cNvGrpSpPr/>
          <p:nvPr/>
        </p:nvGrpSpPr>
        <p:grpSpPr>
          <a:xfrm>
            <a:off x="1985891" y="2407682"/>
            <a:ext cx="8175503" cy="1343331"/>
            <a:chOff x="1985891" y="2407682"/>
            <a:chExt cx="8175503" cy="13433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7D6DEA0-2791-DB82-CCC9-A1400289E9CF}"/>
                </a:ext>
              </a:extLst>
            </p:cNvPr>
            <p:cNvSpPr txBox="1"/>
            <p:nvPr/>
          </p:nvSpPr>
          <p:spPr>
            <a:xfrm>
              <a:off x="1985891" y="2407682"/>
              <a:ext cx="2668588" cy="1343331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118110" tIns="118110" rIns="118110" bIns="118110" anchor="ctr" anchorCtr="0">
              <a:noAutofit/>
            </a:bodyPr>
            <a:lstStyle/>
            <a:p>
              <a:pPr marL="0" lvl="0" indent="0" algn="ctr" defTabSz="1377950" latinLnBrk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endParaRPr lang="en-US" altLang="ko-KR" sz="3100" b="1" kern="1200" dirty="0">
                <a:latin typeface="새굴림"/>
                <a:ea typeface="새굴림"/>
              </a:endParaRPr>
            </a:p>
            <a:p>
              <a:pPr marL="0" lvl="0" indent="0" algn="ctr" defTabSz="1377950" latinLnBrk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ko-KR" altLang="en-US" sz="31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국제 협회</a:t>
              </a:r>
            </a:p>
            <a:p>
              <a:pPr marL="0" lvl="0" indent="0" algn="ctr" defTabSz="1377950" latinLnBrk="1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endParaRPr lang="ko-KR" altLang="en-US" sz="2000" b="1" kern="1200" dirty="0">
                <a:latin typeface="새굴림"/>
                <a:ea typeface="새굴림"/>
              </a:endParaRPr>
            </a:p>
          </p:txBody>
        </p:sp>
        <p:sp>
          <p:nvSpPr>
            <p:cNvPr id="11" name="화살표: 오른쪽 10">
              <a:extLst>
                <a:ext uri="{FF2B5EF4-FFF2-40B4-BE49-F238E27FC236}">
                  <a16:creationId xmlns:a16="http://schemas.microsoft.com/office/drawing/2014/main" id="{CCA814DA-36FE-D0A2-B631-1E0FDB961D04}"/>
                </a:ext>
              </a:extLst>
            </p:cNvPr>
            <p:cNvSpPr/>
            <p:nvPr/>
          </p:nvSpPr>
          <p:spPr>
            <a:xfrm>
              <a:off x="5055704" y="2831193"/>
              <a:ext cx="862884" cy="542541"/>
            </a:xfrm>
            <a:prstGeom prst="rightArrow">
              <a:avLst>
                <a:gd name="adj1" fmla="val 60000"/>
                <a:gd name="adj2" fmla="val 46837"/>
              </a:avLst>
            </a:prstGeom>
            <a:gradFill rotWithShape="0">
              <a:gsLst>
                <a:gs pos="0">
                  <a:schemeClr val="accent1">
                    <a:tint val="60000"/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tint val="60000"/>
                    <a:hueOff val="0"/>
                    <a:satOff val="0"/>
                    <a:lumOff val="0"/>
                    <a:alphaOff val="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tint val="60000"/>
                    <a:hueOff val="0"/>
                    <a:satOff val="0"/>
                    <a:lumOff val="0"/>
                    <a:alphaOff val="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flat" dir="t"/>
            </a:scene3d>
            <a:sp3d z="-80000" prstMaterial="plastic">
              <a:bevelT w="50800" h="50800"/>
              <a:bevelB w="25400" h="25400" prst="angle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6BE77B-D745-28F1-226C-D7AF4B0ED435}"/>
                </a:ext>
              </a:extLst>
            </p:cNvPr>
            <p:cNvSpPr txBox="1"/>
            <p:nvPr/>
          </p:nvSpPr>
          <p:spPr>
            <a:xfrm>
              <a:off x="5076726" y="2945138"/>
              <a:ext cx="448469" cy="562285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0" anchor="ctr" anchorCtr="0">
              <a:noAutofit/>
            </a:bodyPr>
            <a:lstStyle/>
            <a:p>
              <a:pPr marL="0" lvl="0" indent="0" algn="ctr" defTabSz="13779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endParaRPr lang="ko-KR" altLang="en-US" sz="3100" kern="120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D4FD64A-77CD-F3F0-F522-462705677A69}"/>
                </a:ext>
              </a:extLst>
            </p:cNvPr>
            <p:cNvSpPr txBox="1"/>
            <p:nvPr/>
          </p:nvSpPr>
          <p:spPr>
            <a:xfrm>
              <a:off x="6289373" y="2407682"/>
              <a:ext cx="3872021" cy="1343331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marL="0" lvl="0" indent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215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개국    </a:t>
              </a:r>
              <a:r>
                <a:rPr lang="en-US" altLang="ko-KR" sz="2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49,671</a:t>
              </a:r>
              <a:r>
                <a:rPr lang="ko-KR" altLang="en-US" sz="2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</a:t>
              </a: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  <a:p>
              <a:pPr marL="0" lvl="0" indent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1,358,769 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  </a:t>
              </a: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1A45E37D-70C4-0BB7-E394-B2FAD433EAD2}"/>
              </a:ext>
            </a:extLst>
          </p:cNvPr>
          <p:cNvGrpSpPr/>
          <p:nvPr/>
        </p:nvGrpSpPr>
        <p:grpSpPr>
          <a:xfrm>
            <a:off x="1996573" y="4278031"/>
            <a:ext cx="8217779" cy="1470272"/>
            <a:chOff x="1915491" y="3785662"/>
            <a:chExt cx="8217779" cy="884626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E345B71A-B8C7-D648-EB8C-347C14653194}"/>
                </a:ext>
              </a:extLst>
            </p:cNvPr>
            <p:cNvSpPr/>
            <p:nvPr/>
          </p:nvSpPr>
          <p:spPr>
            <a:xfrm>
              <a:off x="1915491" y="3785662"/>
              <a:ext cx="2698734" cy="884626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accent1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hueOff val="0"/>
                    <a:satOff val="0"/>
                    <a:lumOff val="0"/>
                    <a:alphaOff val="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hueOff val="0"/>
                    <a:satOff val="0"/>
                    <a:lumOff val="0"/>
                    <a:alphaOff val="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03D4CAB-2A42-3EB7-C889-C11EDF1D17E1}"/>
                </a:ext>
              </a:extLst>
            </p:cNvPr>
            <p:cNvSpPr txBox="1"/>
            <p:nvPr/>
          </p:nvSpPr>
          <p:spPr>
            <a:xfrm>
              <a:off x="1941401" y="3811572"/>
              <a:ext cx="2646914" cy="832806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118110" tIns="118110" rIns="118110" bIns="118110" anchor="ctr" anchorCtr="0">
              <a:noAutofit/>
            </a:bodyPr>
            <a:lstStyle/>
            <a:p>
              <a:pPr marL="0" lvl="0" indent="0" algn="ctr" defTabSz="13779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ko-KR" altLang="en-US" sz="31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 현황</a:t>
              </a:r>
            </a:p>
          </p:txBody>
        </p:sp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591B06F5-C264-9998-40EA-447009C25AC6}"/>
                </a:ext>
              </a:extLst>
            </p:cNvPr>
            <p:cNvSpPr/>
            <p:nvPr/>
          </p:nvSpPr>
          <p:spPr>
            <a:xfrm>
              <a:off x="6191095" y="3785662"/>
              <a:ext cx="3942175" cy="884626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accent1">
                    <a:hueOff val="0"/>
                    <a:satOff val="0"/>
                    <a:lumOff val="0"/>
                    <a:alphaOff val="0"/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hueOff val="0"/>
                    <a:satOff val="0"/>
                    <a:lumOff val="0"/>
                    <a:alphaOff val="0"/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hueOff val="0"/>
                    <a:satOff val="0"/>
                    <a:lumOff val="0"/>
                    <a:alphaOff val="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rgbClr r="0" g="0" b="0"/>
            </a:lnRef>
            <a:fillRef idx="3">
              <a:scrgbClr r="0" g="0" b="0"/>
            </a:fillRef>
            <a:effectRef idx="2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C5ED063C-231F-560C-2D68-3BAA88CF5447}"/>
                </a:ext>
              </a:extLst>
            </p:cNvPr>
            <p:cNvSpPr txBox="1"/>
            <p:nvPr/>
          </p:nvSpPr>
          <p:spPr>
            <a:xfrm>
              <a:off x="6217005" y="3811572"/>
              <a:ext cx="3890355" cy="832806"/>
            </a:xfrm>
            <a:prstGeom prst="rect">
              <a:avLst/>
            </a:prstGeom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76200" tIns="76200" rIns="76200" bIns="76200" anchor="ctr" anchorCtr="0">
              <a:noAutofit/>
            </a:bodyPr>
            <a:lstStyle/>
            <a:p>
              <a:pPr marL="0" lvl="0" indent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 복합지구 </a:t>
              </a: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21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 지구</a:t>
              </a:r>
            </a:p>
            <a:p>
              <a:pPr marL="0" lvl="0" indent="0" algn="ctr" defTabSz="8890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  <a:defRPr/>
              </a:pP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en-US" altLang="ko-KR" sz="2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,005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클럽    </a:t>
              </a: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67</a:t>
              </a:r>
              <a:r>
                <a:rPr lang="en-US" altLang="ko-KR" sz="2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,004</a:t>
              </a:r>
              <a:r>
                <a:rPr lang="en-US" altLang="ko-KR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2400" b="1" kern="12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명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87416F5C-83AC-27BE-B0D8-FECDC3EFC106}"/>
              </a:ext>
            </a:extLst>
          </p:cNvPr>
          <p:cNvSpPr txBox="1"/>
          <p:nvPr/>
        </p:nvSpPr>
        <p:spPr>
          <a:xfrm>
            <a:off x="5205371" y="3986688"/>
            <a:ext cx="586476" cy="668811"/>
          </a:xfrm>
          <a:prstGeom prst="rect">
            <a:avLst/>
          </a:prstGeom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0" rIns="0" bIns="0" anchor="ctr" anchorCtr="0">
            <a:noAutofit/>
          </a:bodyPr>
          <a:lstStyle/>
          <a:p>
            <a:pPr marL="0" lvl="0" indent="0" algn="ctr" defTabSz="13779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/>
            </a:pPr>
            <a:endParaRPr lang="ko-KR" altLang="en-US" sz="3100" kern="1200"/>
          </a:p>
        </p:txBody>
      </p:sp>
      <p:sp>
        <p:nvSpPr>
          <p:cNvPr id="23" name="화살표: 오른쪽 22">
            <a:extLst>
              <a:ext uri="{FF2B5EF4-FFF2-40B4-BE49-F238E27FC236}">
                <a16:creationId xmlns:a16="http://schemas.microsoft.com/office/drawing/2014/main" id="{F00A6D6C-9ADC-2ABB-0342-AE45023F1544}"/>
              </a:ext>
            </a:extLst>
          </p:cNvPr>
          <p:cNvSpPr/>
          <p:nvPr/>
        </p:nvSpPr>
        <p:spPr>
          <a:xfrm>
            <a:off x="5077677" y="4754223"/>
            <a:ext cx="862884" cy="542541"/>
          </a:xfrm>
          <a:prstGeom prst="rightArrow">
            <a:avLst>
              <a:gd name="adj1" fmla="val 60000"/>
              <a:gd name="adj2" fmla="val 46837"/>
            </a:avLst>
          </a:prstGeom>
          <a:gradFill rotWithShape="0">
            <a:gsLst>
              <a:gs pos="0">
                <a:schemeClr val="accent1">
                  <a:tint val="60000"/>
                  <a:hueOff val="0"/>
                  <a:satOff val="0"/>
                  <a:lumOff val="0"/>
                  <a:alphaOff val="0"/>
                  <a:satMod val="103000"/>
                  <a:lumMod val="102000"/>
                  <a:tint val="94000"/>
                </a:schemeClr>
              </a:gs>
              <a:gs pos="50000">
                <a:schemeClr val="accent1">
                  <a:tint val="60000"/>
                  <a:hueOff val="0"/>
                  <a:satOff val="0"/>
                  <a:lumOff val="0"/>
                  <a:alphaOff val="0"/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tint val="60000"/>
                  <a:hueOff val="0"/>
                  <a:satOff val="0"/>
                  <a:lumOff val="0"/>
                  <a:alphaOff val="0"/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flat" dir="t"/>
          </a:scene3d>
          <a:sp3d z="-80000" prstMaterial="plastic">
            <a:bevelT w="50800" h="50800"/>
            <a:bevelB w="25400" h="25400" prst="angle"/>
          </a:sp3d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3E1CA0E5-A0B0-4365-9886-090CD7A0AE4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279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A7AA6-5355-07A0-4211-BD3E31D9D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1604CC5-A007-F3A0-B21D-B03731052C18}"/>
              </a:ext>
            </a:extLst>
          </p:cNvPr>
          <p:cNvSpPr/>
          <p:nvPr/>
        </p:nvSpPr>
        <p:spPr>
          <a:xfrm>
            <a:off x="-1" y="0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ACDF8A36-463F-6805-940E-E776A8C00BB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93B43A2A-B3CA-EA4B-A31F-2A1D4F88D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5FCE17A0-3312-7C81-55A3-6FC636BAD3E5}"/>
              </a:ext>
            </a:extLst>
          </p:cNvPr>
          <p:cNvSpPr txBox="1">
            <a:spLocks/>
          </p:cNvSpPr>
          <p:nvPr/>
        </p:nvSpPr>
        <p:spPr>
          <a:xfrm>
            <a:off x="1934817" y="-969397"/>
            <a:ext cx="10721009" cy="2026769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4) 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한국 </a:t>
            </a:r>
            <a:r>
              <a:rPr lang="ko-KR" altLang="en-US" sz="32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32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분포도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(2025.12.31)</a:t>
            </a:r>
            <a:endParaRPr lang="ko-KR" sz="28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7A9955AC-B236-C9AF-3F85-0C5281182F19}"/>
              </a:ext>
            </a:extLst>
          </p:cNvPr>
          <p:cNvSpPr txBox="1">
            <a:spLocks/>
          </p:cNvSpPr>
          <p:nvPr/>
        </p:nvSpPr>
        <p:spPr>
          <a:xfrm>
            <a:off x="3350758" y="2633210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6" name="내용 개체 틀 11" descr="지도, 텍스트이(가) 표시된 사진  자동 생성된 설명">
            <a:extLst>
              <a:ext uri="{FF2B5EF4-FFF2-40B4-BE49-F238E27FC236}">
                <a16:creationId xmlns:a16="http://schemas.microsoft.com/office/drawing/2014/main" id="{9C9B7A93-C64C-4DEC-7D1C-2ADE1D2FDD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30" t="5490"/>
          <a:stretch>
            <a:fillRect/>
          </a:stretch>
        </p:blipFill>
        <p:spPr>
          <a:xfrm>
            <a:off x="2598821" y="1267326"/>
            <a:ext cx="6128084" cy="60479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4BDFA8-1B3D-0C97-70A9-0BBC1167844D}"/>
              </a:ext>
            </a:extLst>
          </p:cNvPr>
          <p:cNvSpPr txBox="1"/>
          <p:nvPr/>
        </p:nvSpPr>
        <p:spPr>
          <a:xfrm>
            <a:off x="5835407" y="2112353"/>
            <a:ext cx="15171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MD 354 23,563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B5AC75-CE43-DCA9-049C-F50F5F528231}"/>
              </a:ext>
            </a:extLst>
          </p:cNvPr>
          <p:cNvSpPr txBox="1"/>
          <p:nvPr/>
        </p:nvSpPr>
        <p:spPr>
          <a:xfrm>
            <a:off x="6101492" y="3517590"/>
            <a:ext cx="17948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MD 356</a:t>
            </a:r>
          </a:p>
          <a:p>
            <a:pPr lvl="0">
              <a:defRPr/>
            </a:pPr>
            <a:r>
              <a:rPr lang="en-US" altLang="ko-KR" b="1" dirty="0"/>
              <a:t>20,484</a:t>
            </a:r>
            <a:r>
              <a:rPr lang="ko-KR" altLang="en-US" b="1" dirty="0"/>
              <a:t>명</a:t>
            </a:r>
            <a:endParaRPr lang="en-US" altLang="ko-KR" b="1" dirty="0"/>
          </a:p>
          <a:p>
            <a:pPr lvl="0">
              <a:defRPr/>
            </a:pPr>
            <a:endParaRPr lang="ko-KR" alt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DDBFDA-94FA-69A3-7953-4DAFFC59DB26}"/>
              </a:ext>
            </a:extLst>
          </p:cNvPr>
          <p:cNvSpPr txBox="1"/>
          <p:nvPr/>
        </p:nvSpPr>
        <p:spPr>
          <a:xfrm>
            <a:off x="4890060" y="4995282"/>
            <a:ext cx="120593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MD355</a:t>
            </a:r>
          </a:p>
          <a:p>
            <a:pPr lvl="0">
              <a:defRPr/>
            </a:pP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22,957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endParaRPr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A40E0CB4-8164-4E61-83A4-832F824E2C3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152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C57AF2-8E4B-27E1-539E-C97801486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192DF5-EC11-157D-6EF9-A903B2AE8484}"/>
              </a:ext>
            </a:extLst>
          </p:cNvPr>
          <p:cNvSpPr/>
          <p:nvPr/>
        </p:nvSpPr>
        <p:spPr>
          <a:xfrm>
            <a:off x="47720" y="-422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            국제재단은 </a:t>
            </a:r>
            <a:r>
              <a:rPr lang="en-US" altLang="ko-KR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1968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년부터 </a:t>
            </a:r>
            <a:endParaRPr lang="en-US" altLang="ko-KR" sz="2800" b="1" kern="0" spc="0" dirty="0">
              <a:solidFill>
                <a:schemeClr val="bg1"/>
              </a:solidFill>
              <a:effectLst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           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지난 </a:t>
            </a:r>
            <a:r>
              <a:rPr lang="en-US" altLang="ko-KR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50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년간 </a:t>
            </a:r>
            <a:r>
              <a:rPr lang="en-US" altLang="ko-KR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12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억 달러 이상의 교부금을 지급하여 </a:t>
            </a:r>
            <a:endParaRPr lang="en-US" altLang="ko-KR" sz="2800" b="1" kern="0" spc="0" dirty="0">
              <a:solidFill>
                <a:schemeClr val="bg1"/>
              </a:solidFill>
              <a:effectLst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           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전 세계 라이온의 봉사에 힘을 실어주고 있다</a:t>
            </a:r>
            <a:r>
              <a:rPr lang="en-US" altLang="ko-KR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800" b="1" kern="0" spc="0" dirty="0">
              <a:solidFill>
                <a:schemeClr val="bg1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             국제재단과 함께 라이온은 지구촌에 희망을 선사하고 </a:t>
            </a:r>
            <a:endParaRPr lang="en-US" altLang="ko-KR" sz="2800" b="1" kern="0" spc="0" dirty="0">
              <a:solidFill>
                <a:schemeClr val="bg1"/>
              </a:solidFill>
              <a:effectLst/>
              <a:ea typeface="맑은 고딕" panose="020B0503020000020004" pitchFamily="50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b="1" kern="0" dirty="0">
                <a:solidFill>
                  <a:schemeClr val="bg1"/>
                </a:solidFill>
                <a:ea typeface="맑은 고딕" panose="020B0503020000020004" pitchFamily="50" charset="-127"/>
              </a:rPr>
              <a:t>             </a:t>
            </a:r>
            <a:r>
              <a:rPr lang="ko-KR" altLang="en-US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삶을 변화시키고 있다</a:t>
            </a:r>
            <a:r>
              <a:rPr lang="en-US" altLang="ko-KR" sz="2800" b="1" kern="0" spc="0" dirty="0">
                <a:solidFill>
                  <a:schemeClr val="bg1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800" b="1" kern="0" spc="0" dirty="0">
              <a:solidFill>
                <a:schemeClr val="bg1"/>
              </a:solidFill>
              <a:effectLst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9F9D8F8E-D4B7-D80D-EAF9-4036AF56FD4C}"/>
              </a:ext>
            </a:extLst>
          </p:cNvPr>
          <p:cNvSpPr/>
          <p:nvPr/>
        </p:nvSpPr>
        <p:spPr>
          <a:xfrm>
            <a:off x="10692474" y="4800252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6165B9B9-779F-04AF-45D1-AE482865F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17352872-FE78-91E8-1DB4-5AC83EAA13BA}"/>
              </a:ext>
            </a:extLst>
          </p:cNvPr>
          <p:cNvSpPr txBox="1">
            <a:spLocks/>
          </p:cNvSpPr>
          <p:nvPr/>
        </p:nvSpPr>
        <p:spPr>
          <a:xfrm>
            <a:off x="1655837" y="-1161911"/>
            <a:ext cx="8173892" cy="2322977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5. </a:t>
            </a:r>
            <a:r>
              <a:rPr lang="ko-KR" altLang="en-US" sz="40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국제재단 </a:t>
            </a:r>
            <a:r>
              <a:rPr lang="en-US" altLang="ko-KR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( L.C.I.F )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79" name="Yellow Bar">
            <a:extLst>
              <a:ext uri="{FF2B5EF4-FFF2-40B4-BE49-F238E27FC236}">
                <a16:creationId xmlns:a16="http://schemas.microsoft.com/office/drawing/2014/main" id="{84BE6935-0E4E-D649-50A3-2983217A9720}"/>
              </a:ext>
            </a:extLst>
          </p:cNvPr>
          <p:cNvSpPr/>
          <p:nvPr/>
        </p:nvSpPr>
        <p:spPr>
          <a:xfrm>
            <a:off x="1782440" y="1314442"/>
            <a:ext cx="7141057" cy="137570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57" name="그림 56">
            <a:extLst>
              <a:ext uri="{FF2B5EF4-FFF2-40B4-BE49-F238E27FC236}">
                <a16:creationId xmlns:a16="http://schemas.microsoft.com/office/drawing/2014/main" id="{DE7ED22C-AC58-4B89-A6D2-0003F631488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07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ED489-B22F-2E54-D693-9980C9772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03ED9D-7730-B642-631A-A6F5B9F06E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B154C9D-C096-2872-BDEE-08C5AFD8CA8D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4AA4891F-481A-37F0-EFB6-9CBDEE334F49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9EE916D6-1563-3C9E-0142-06588F83A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EDAB2C00-271C-09D0-5821-50BD07C7521B}"/>
              </a:ext>
            </a:extLst>
          </p:cNvPr>
          <p:cNvSpPr txBox="1">
            <a:spLocks/>
          </p:cNvSpPr>
          <p:nvPr/>
        </p:nvSpPr>
        <p:spPr>
          <a:xfrm>
            <a:off x="2566301" y="429330"/>
            <a:ext cx="8173892" cy="848140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1) LCIF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의 역할 및 기금 조성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F5EEDDA-964C-2486-6463-BEBA9E03D51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DF17DE-F4F4-D8E6-048C-FC8D7CBFC4E4}"/>
              </a:ext>
            </a:extLst>
          </p:cNvPr>
          <p:cNvSpPr txBox="1"/>
          <p:nvPr/>
        </p:nvSpPr>
        <p:spPr>
          <a:xfrm>
            <a:off x="2335535" y="1615743"/>
            <a:ext cx="9856464" cy="49039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en-US" altLang="ko-KR" b="1" dirty="0">
                <a:solidFill>
                  <a:srgbClr val="13224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ㆍ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인도주의 문제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효과적 지원</a:t>
            </a: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천재지변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이재민 즉각 지원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라이온이 라이온 도움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>
              <a:buFont typeface="Arial"/>
              <a:buNone/>
              <a:defRPr/>
            </a:pP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클럽이 할 수 없는 대규모 사업지원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매칭 기금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</a:t>
            </a:r>
          </a:p>
          <a:p>
            <a:pPr marL="0" indent="0">
              <a:buFont typeface="Arial"/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ㆍ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사회 봉사 사업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임팩트 교부금 활용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>
              <a:buNone/>
              <a:defRPr/>
            </a:pPr>
            <a:endParaRPr lang="ko-KR" altLang="en-US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ㆍ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기금 조성 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일반인</a:t>
            </a: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기업체 등의 기부</a:t>
            </a:r>
          </a:p>
          <a:p>
            <a:pPr marL="0" indent="0">
              <a:buNone/>
              <a:defRPr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endParaRPr lang="en-US" altLang="ko-KR" b="1" dirty="0">
              <a:solidFill>
                <a:srgbClr val="1322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529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6">
            <a:extLst>
              <a:ext uri="{FF2B5EF4-FFF2-40B4-BE49-F238E27FC236}">
                <a16:creationId xmlns:a16="http://schemas.microsoft.com/office/drawing/2014/main" id="{294AEBF2-0A59-43C1-904A-94AF8023CA21}"/>
              </a:ext>
            </a:extLst>
          </p:cNvPr>
          <p:cNvSpPr/>
          <p:nvPr/>
        </p:nvSpPr>
        <p:spPr bwMode="auto">
          <a:xfrm>
            <a:off x="422702" y="1794341"/>
            <a:ext cx="2590129" cy="1046791"/>
          </a:xfrm>
          <a:prstGeom prst="roundRect">
            <a:avLst/>
          </a:prstGeom>
          <a:solidFill>
            <a:srgbClr val="EBB70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r>
              <a:rPr 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소아암</a:t>
            </a:r>
          </a:p>
        </p:txBody>
      </p:sp>
      <p:sp>
        <p:nvSpPr>
          <p:cNvPr id="12" name="Rounded Rectangle 17">
            <a:extLst>
              <a:ext uri="{FF2B5EF4-FFF2-40B4-BE49-F238E27FC236}">
                <a16:creationId xmlns:a16="http://schemas.microsoft.com/office/drawing/2014/main" id="{D1ADAD95-DC2B-477E-B7F9-0506A445A114}"/>
              </a:ext>
            </a:extLst>
          </p:cNvPr>
          <p:cNvSpPr/>
          <p:nvPr/>
        </p:nvSpPr>
        <p:spPr bwMode="auto">
          <a:xfrm>
            <a:off x="515197" y="2962795"/>
            <a:ext cx="2374285" cy="709601"/>
          </a:xfrm>
          <a:prstGeom prst="roundRect">
            <a:avLst/>
          </a:prstGeom>
          <a:solidFill>
            <a:schemeClr val="bg1"/>
          </a:solidFill>
          <a:ln w="9525" cap="flat" cmpd="sng" algn="ctr">
            <a:solidFill>
              <a:srgbClr val="EBB7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indent="-609600" algn="ctr" fontAlgn="base">
              <a:spcAft>
                <a:spcPct val="0"/>
              </a:spcAft>
            </a:pPr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소아암 교부금</a:t>
            </a:r>
          </a:p>
        </p:txBody>
      </p:sp>
      <p:sp>
        <p:nvSpPr>
          <p:cNvPr id="13" name="Rounded Rectangle 7">
            <a:extLst>
              <a:ext uri="{FF2B5EF4-FFF2-40B4-BE49-F238E27FC236}">
                <a16:creationId xmlns:a16="http://schemas.microsoft.com/office/drawing/2014/main" id="{8942F95B-0AAC-436D-8AE1-69F7EFC71FE1}"/>
              </a:ext>
            </a:extLst>
          </p:cNvPr>
          <p:cNvSpPr/>
          <p:nvPr/>
        </p:nvSpPr>
        <p:spPr bwMode="auto">
          <a:xfrm>
            <a:off x="3349990" y="1778020"/>
            <a:ext cx="2590129" cy="1031161"/>
          </a:xfrm>
          <a:prstGeom prst="roundRect">
            <a:avLst/>
          </a:prstGeom>
          <a:solidFill>
            <a:srgbClr val="68B1E2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r>
              <a:rPr 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당뇨</a:t>
            </a:r>
          </a:p>
        </p:txBody>
      </p:sp>
      <p:sp>
        <p:nvSpPr>
          <p:cNvPr id="14" name="Rounded Rectangle 22">
            <a:extLst>
              <a:ext uri="{FF2B5EF4-FFF2-40B4-BE49-F238E27FC236}">
                <a16:creationId xmlns:a16="http://schemas.microsoft.com/office/drawing/2014/main" id="{7C0509FF-5404-4979-B7A3-AB448A62B589}"/>
              </a:ext>
            </a:extLst>
          </p:cNvPr>
          <p:cNvSpPr/>
          <p:nvPr/>
        </p:nvSpPr>
        <p:spPr bwMode="auto">
          <a:xfrm>
            <a:off x="3455373" y="2962795"/>
            <a:ext cx="2374285" cy="709601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68B1E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당뇨 교부금</a:t>
            </a:r>
          </a:p>
        </p:txBody>
      </p:sp>
      <p:sp>
        <p:nvSpPr>
          <p:cNvPr id="15" name="Rounded Rectangle 4">
            <a:extLst>
              <a:ext uri="{FF2B5EF4-FFF2-40B4-BE49-F238E27FC236}">
                <a16:creationId xmlns:a16="http://schemas.microsoft.com/office/drawing/2014/main" id="{67F3E18F-3693-45CB-AF9A-46CF00D3E74E}"/>
              </a:ext>
            </a:extLst>
          </p:cNvPr>
          <p:cNvSpPr/>
          <p:nvPr/>
        </p:nvSpPr>
        <p:spPr bwMode="auto">
          <a:xfrm>
            <a:off x="6354950" y="1809971"/>
            <a:ext cx="2569794" cy="1046791"/>
          </a:xfrm>
          <a:prstGeom prst="roundRect">
            <a:avLst/>
          </a:prstGeom>
          <a:solidFill>
            <a:srgbClr val="440099"/>
          </a:solidFill>
          <a:ln w="9525" cap="flat" cmpd="sng" algn="ctr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sz="2400" b="1" i="0" u="none" strike="noStrike" cap="none" normalizeH="0" baseline="0" noProof="0" dirty="0">
                <a:ln>
                  <a:noFill/>
                </a:ln>
                <a:solidFill>
                  <a:prstClr val="white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재해 구호</a:t>
            </a:r>
          </a:p>
        </p:txBody>
      </p:sp>
      <p:sp>
        <p:nvSpPr>
          <p:cNvPr id="16" name="Rounded Rectangle 12">
            <a:extLst>
              <a:ext uri="{FF2B5EF4-FFF2-40B4-BE49-F238E27FC236}">
                <a16:creationId xmlns:a16="http://schemas.microsoft.com/office/drawing/2014/main" id="{B2115FCB-98A2-4AEC-B65D-1F2FED2A165A}"/>
              </a:ext>
            </a:extLst>
          </p:cNvPr>
          <p:cNvSpPr/>
          <p:nvPr/>
        </p:nvSpPr>
        <p:spPr bwMode="auto">
          <a:xfrm>
            <a:off x="6457631" y="2962795"/>
            <a:ext cx="2366453" cy="714073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4400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긴급자금</a:t>
            </a:r>
          </a:p>
        </p:txBody>
      </p:sp>
      <p:sp>
        <p:nvSpPr>
          <p:cNvPr id="17" name="Rounded Rectangle 13">
            <a:extLst>
              <a:ext uri="{FF2B5EF4-FFF2-40B4-BE49-F238E27FC236}">
                <a16:creationId xmlns:a16="http://schemas.microsoft.com/office/drawing/2014/main" id="{28CAB5ED-A0A9-4010-8390-08469A33EEF5}"/>
              </a:ext>
            </a:extLst>
          </p:cNvPr>
          <p:cNvSpPr/>
          <p:nvPr/>
        </p:nvSpPr>
        <p:spPr bwMode="auto">
          <a:xfrm>
            <a:off x="6463035" y="3767162"/>
            <a:ext cx="2355645" cy="714072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4400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재해</a:t>
            </a:r>
            <a:r>
              <a:rPr kumimoji="0" lang="en-US" alt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대책 교부금</a:t>
            </a:r>
          </a:p>
        </p:txBody>
      </p:sp>
      <p:sp>
        <p:nvSpPr>
          <p:cNvPr id="18" name="Rounded Rectangle 14">
            <a:extLst>
              <a:ext uri="{FF2B5EF4-FFF2-40B4-BE49-F238E27FC236}">
                <a16:creationId xmlns:a16="http://schemas.microsoft.com/office/drawing/2014/main" id="{4CC8F796-289D-48EB-82DB-5CC1C64F3E35}"/>
              </a:ext>
            </a:extLst>
          </p:cNvPr>
          <p:cNvSpPr/>
          <p:nvPr/>
        </p:nvSpPr>
        <p:spPr bwMode="auto">
          <a:xfrm>
            <a:off x="6460333" y="4571529"/>
            <a:ext cx="2355645" cy="714072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4400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</a:t>
            </a:r>
            <a:r>
              <a:rPr kumimoji="0" lang="ko-KR" altLang="en-US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역</a:t>
            </a:r>
            <a:r>
              <a:rPr kumimoji="0" 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사회</a:t>
            </a:r>
            <a:r>
              <a:rPr kumimoji="0" lang="en-US" alt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복구</a:t>
            </a:r>
            <a:endParaRPr kumimoji="0" lang="en-US" altLang="ko-KR" sz="2000" b="0" i="0" u="none" strike="noStrike" cap="none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altLang="en-US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교부금</a:t>
            </a:r>
            <a:endParaRPr lang="ko-KR" sz="2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Rounded Rectangle 15">
            <a:extLst>
              <a:ext uri="{FF2B5EF4-FFF2-40B4-BE49-F238E27FC236}">
                <a16:creationId xmlns:a16="http://schemas.microsoft.com/office/drawing/2014/main" id="{BE00D9CB-F4D1-404C-A5F0-E4BAC96E9EAC}"/>
              </a:ext>
            </a:extLst>
          </p:cNvPr>
          <p:cNvSpPr/>
          <p:nvPr/>
        </p:nvSpPr>
        <p:spPr bwMode="auto">
          <a:xfrm>
            <a:off x="6442176" y="5375895"/>
            <a:ext cx="2355645" cy="714072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440099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609600" marR="0" lvl="0" indent="-60960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  <a:defRPr/>
            </a:pPr>
            <a:r>
              <a:rPr kumimoji="0" lang="ko-KR" sz="2000" b="0" i="0" u="none" strike="noStrike" cap="none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주요</a:t>
            </a:r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재해기금</a:t>
            </a: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D4C847F4-EE09-48A4-A069-3B8BDCB95C4D}"/>
              </a:ext>
            </a:extLst>
          </p:cNvPr>
          <p:cNvSpPr/>
          <p:nvPr/>
        </p:nvSpPr>
        <p:spPr bwMode="auto">
          <a:xfrm>
            <a:off x="9261903" y="1809971"/>
            <a:ext cx="2590129" cy="1031161"/>
          </a:xfrm>
          <a:prstGeom prst="roundRect">
            <a:avLst/>
          </a:prstGeom>
          <a:solidFill>
            <a:srgbClr val="76BC2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R="0" indent="-609600" algn="ctr" defTabSz="914400" rtl="0" eaLnBrk="1" fontAlgn="base" latinLnBrk="0" hangingPunct="1">
              <a:spcAft>
                <a:spcPct val="0"/>
              </a:spcAft>
              <a:buClrTx/>
              <a:buSzTx/>
              <a:buFont typeface="Helvetica" pitchFamily="84" charset="0"/>
              <a:buNone/>
              <a:tabLst/>
            </a:pPr>
            <a:r>
              <a:rPr 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임팩트</a:t>
            </a:r>
          </a:p>
        </p:txBody>
      </p:sp>
      <p:sp>
        <p:nvSpPr>
          <p:cNvPr id="21" name="Rounded Rectangle 22">
            <a:extLst>
              <a:ext uri="{FF2B5EF4-FFF2-40B4-BE49-F238E27FC236}">
                <a16:creationId xmlns:a16="http://schemas.microsoft.com/office/drawing/2014/main" id="{2ED5957C-243E-4743-B8CA-E3037B9D6912}"/>
              </a:ext>
            </a:extLst>
          </p:cNvPr>
          <p:cNvSpPr/>
          <p:nvPr/>
        </p:nvSpPr>
        <p:spPr bwMode="auto">
          <a:xfrm>
            <a:off x="9367286" y="2962795"/>
            <a:ext cx="2374285" cy="709601"/>
          </a:xfrm>
          <a:prstGeom prst="roundRect">
            <a:avLst/>
          </a:prstGeom>
          <a:solidFill>
            <a:srgbClr val="FFFFFF"/>
          </a:solidFill>
          <a:ln w="9525" cap="flat" cmpd="sng" algn="ctr">
            <a:solidFill>
              <a:srgbClr val="76BC2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 임팩트 </a:t>
            </a:r>
            <a:endParaRPr lang="en-US" altLang="ko-KR" sz="2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교부금</a:t>
            </a:r>
          </a:p>
        </p:txBody>
      </p:sp>
      <p:sp>
        <p:nvSpPr>
          <p:cNvPr id="22" name="Body Copy">
            <a:extLst>
              <a:ext uri="{FF2B5EF4-FFF2-40B4-BE49-F238E27FC236}">
                <a16:creationId xmlns:a16="http://schemas.microsoft.com/office/drawing/2014/main" id="{4B8DAF1B-86A2-4AEC-BA3C-9354391A4CA0}"/>
              </a:ext>
            </a:extLst>
          </p:cNvPr>
          <p:cNvSpPr txBox="1">
            <a:spLocks/>
          </p:cNvSpPr>
          <p:nvPr/>
        </p:nvSpPr>
        <p:spPr>
          <a:xfrm>
            <a:off x="332525" y="364364"/>
            <a:ext cx="6034929" cy="848140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2-1) LCIF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의 교부금의 종류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68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324E296-8E16-8EA5-BE93-2D3F6EB2D3EB}"/>
              </a:ext>
            </a:extLst>
          </p:cNvPr>
          <p:cNvGrpSpPr/>
          <p:nvPr/>
        </p:nvGrpSpPr>
        <p:grpSpPr>
          <a:xfrm>
            <a:off x="6326978" y="1742211"/>
            <a:ext cx="2569794" cy="1828154"/>
            <a:chOff x="6203074" y="2304111"/>
            <a:chExt cx="2569794" cy="1828154"/>
          </a:xfrm>
        </p:grpSpPr>
        <p:sp>
          <p:nvSpPr>
            <p:cNvPr id="60" name="Rounded Rectangle 5">
              <a:extLst>
                <a:ext uri="{FF2B5EF4-FFF2-40B4-BE49-F238E27FC236}">
                  <a16:creationId xmlns:a16="http://schemas.microsoft.com/office/drawing/2014/main" id="{F1D318F0-7478-42B7-869D-53360E1199F9}"/>
                </a:ext>
              </a:extLst>
            </p:cNvPr>
            <p:cNvSpPr/>
            <p:nvPr/>
          </p:nvSpPr>
          <p:spPr bwMode="auto">
            <a:xfrm>
              <a:off x="6203074" y="2304111"/>
              <a:ext cx="2569794" cy="1046791"/>
            </a:xfrm>
            <a:prstGeom prst="roundRect">
              <a:avLst/>
            </a:prstGeom>
            <a:solidFill>
              <a:srgbClr val="672666"/>
            </a:solidFill>
            <a:ln w="9525" cap="flat" cmpd="sng" algn="ctr">
              <a:solidFill>
                <a:sysClr val="window" lastClr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Helvetica" pitchFamily="84" charset="0"/>
                <a:buNone/>
                <a:tabLst/>
                <a:defRPr/>
              </a:pPr>
              <a:r>
                <a:rPr lang="ko-KR" sz="2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시력</a:t>
              </a:r>
            </a:p>
          </p:txBody>
        </p:sp>
        <p:sp>
          <p:nvSpPr>
            <p:cNvPr id="61" name="Rounded Rectangle 16">
              <a:extLst>
                <a:ext uri="{FF2B5EF4-FFF2-40B4-BE49-F238E27FC236}">
                  <a16:creationId xmlns:a16="http://schemas.microsoft.com/office/drawing/2014/main" id="{0B3C7496-1C52-4485-81D9-88B9DE29307C}"/>
                </a:ext>
              </a:extLst>
            </p:cNvPr>
            <p:cNvSpPr/>
            <p:nvPr/>
          </p:nvSpPr>
          <p:spPr bwMode="auto">
            <a:xfrm>
              <a:off x="6303053" y="3434404"/>
              <a:ext cx="2366453" cy="697861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67266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  <a:defRPr/>
              </a:pPr>
              <a:r>
                <a:rPr kumimoji="0" 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시력우선</a:t>
              </a:r>
              <a:r>
                <a:rPr kumimoji="0" lang="en-US" alt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sz="20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교부금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128AFA6-60FE-DB3C-2386-0A84A7F27F70}"/>
              </a:ext>
            </a:extLst>
          </p:cNvPr>
          <p:cNvGrpSpPr/>
          <p:nvPr/>
        </p:nvGrpSpPr>
        <p:grpSpPr>
          <a:xfrm>
            <a:off x="529278" y="1742211"/>
            <a:ext cx="2593588" cy="2626284"/>
            <a:chOff x="658981" y="2304111"/>
            <a:chExt cx="2593588" cy="2626284"/>
          </a:xfrm>
        </p:grpSpPr>
        <p:sp>
          <p:nvSpPr>
            <p:cNvPr id="42" name="Rounded Rectangle 2">
              <a:extLst>
                <a:ext uri="{FF2B5EF4-FFF2-40B4-BE49-F238E27FC236}">
                  <a16:creationId xmlns:a16="http://schemas.microsoft.com/office/drawing/2014/main" id="{2A744105-A7FD-48E2-BCF4-C9C087B56490}"/>
                </a:ext>
              </a:extLst>
            </p:cNvPr>
            <p:cNvSpPr/>
            <p:nvPr/>
          </p:nvSpPr>
          <p:spPr bwMode="auto">
            <a:xfrm>
              <a:off x="658981" y="2304111"/>
              <a:ext cx="2593588" cy="1046790"/>
            </a:xfrm>
            <a:prstGeom prst="roundRect">
              <a:avLst/>
            </a:prstGeom>
            <a:solidFill>
              <a:srgbClr val="F9423A"/>
            </a:solidFill>
            <a:ln w="9525" cap="flat" cmpd="sng" algn="ctr">
              <a:solidFill>
                <a:sysClr val="window" lastClr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  <a:defRPr/>
              </a:pPr>
              <a:r>
                <a:rPr kumimoji="0" lang="ko-KR" sz="2400" b="1" i="0" u="none" strike="noStrike" cap="none" normalizeH="0" baseline="0" noProof="0" dirty="0">
                  <a:ln>
                    <a:noFill/>
                  </a:ln>
                  <a:solidFill>
                    <a:prstClr val="white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인도주의</a:t>
              </a:r>
            </a:p>
          </p:txBody>
        </p:sp>
        <p:sp>
          <p:nvSpPr>
            <p:cNvPr id="43" name="Rounded Rectangle 3">
              <a:extLst>
                <a:ext uri="{FF2B5EF4-FFF2-40B4-BE49-F238E27FC236}">
                  <a16:creationId xmlns:a16="http://schemas.microsoft.com/office/drawing/2014/main" id="{4C7F5F4A-69C2-4BA6-93D8-7C1DF14FCEC4}"/>
                </a:ext>
              </a:extLst>
            </p:cNvPr>
            <p:cNvSpPr/>
            <p:nvPr/>
          </p:nvSpPr>
          <p:spPr bwMode="auto">
            <a:xfrm>
              <a:off x="772470" y="3434404"/>
              <a:ext cx="2371856" cy="708668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F9423A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  <a:defRPr/>
              </a:pPr>
              <a:r>
                <a:rPr kumimoji="0" 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매칭</a:t>
              </a:r>
              <a:r>
                <a:rPr kumimoji="0" lang="en-US" alt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sz="20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교부금</a:t>
              </a:r>
            </a:p>
          </p:txBody>
        </p:sp>
        <p:sp>
          <p:nvSpPr>
            <p:cNvPr id="44" name="Rounded Rectangle 11">
              <a:extLst>
                <a:ext uri="{FF2B5EF4-FFF2-40B4-BE49-F238E27FC236}">
                  <a16:creationId xmlns:a16="http://schemas.microsoft.com/office/drawing/2014/main" id="{EA0C7945-0462-4E14-8410-147071F2FFAA}"/>
                </a:ext>
              </a:extLst>
            </p:cNvPr>
            <p:cNvSpPr/>
            <p:nvPr/>
          </p:nvSpPr>
          <p:spPr bwMode="auto">
            <a:xfrm>
              <a:off x="769847" y="4216323"/>
              <a:ext cx="2371856" cy="714072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F9423A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  <a:defRPr/>
              </a:pPr>
              <a:r>
                <a:rPr kumimoji="0" 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지정</a:t>
              </a:r>
              <a:r>
                <a:rPr kumimoji="0" lang="en-US" altLang="ko-KR" sz="2000" b="0" i="0" u="none" strike="noStrike" cap="none" normalizeH="0" baseline="0" noProof="0" dirty="0">
                  <a:ln>
                    <a:noFill/>
                  </a:ln>
                  <a:solidFill>
                    <a:srgbClr val="002060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sz="20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교부금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9808F3C-5E4D-38B3-932C-14720607F641}"/>
              </a:ext>
            </a:extLst>
          </p:cNvPr>
          <p:cNvGrpSpPr/>
          <p:nvPr/>
        </p:nvGrpSpPr>
        <p:grpSpPr>
          <a:xfrm>
            <a:off x="3437870" y="1742211"/>
            <a:ext cx="2590129" cy="1833484"/>
            <a:chOff x="3467771" y="2304111"/>
            <a:chExt cx="2590129" cy="1833484"/>
          </a:xfrm>
        </p:grpSpPr>
        <p:sp>
          <p:nvSpPr>
            <p:cNvPr id="24" name="Rounded Rectangle 8">
              <a:extLst>
                <a:ext uri="{FF2B5EF4-FFF2-40B4-BE49-F238E27FC236}">
                  <a16:creationId xmlns:a16="http://schemas.microsoft.com/office/drawing/2014/main" id="{ADBE1F7D-76E9-407A-BBA5-EFED4B56FA04}"/>
                </a:ext>
              </a:extLst>
            </p:cNvPr>
            <p:cNvSpPr/>
            <p:nvPr/>
          </p:nvSpPr>
          <p:spPr bwMode="auto">
            <a:xfrm>
              <a:off x="3467771" y="2304111"/>
              <a:ext cx="2590129" cy="1046791"/>
            </a:xfrm>
            <a:prstGeom prst="roundRect">
              <a:avLst/>
            </a:prstGeom>
            <a:solidFill>
              <a:srgbClr val="F68B1F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R="0" indent="-609600" algn="ctr" defTabSz="914400" rtl="0" eaLnBrk="1" fontAlgn="base" latinLnBrk="0" hangingPunct="1"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</a:pPr>
              <a:r>
                <a:rPr lang="ko-KR" sz="24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기아</a:t>
              </a:r>
            </a:p>
          </p:txBody>
        </p:sp>
        <p:sp>
          <p:nvSpPr>
            <p:cNvPr id="25" name="Rounded Rectangle 23">
              <a:extLst>
                <a:ext uri="{FF2B5EF4-FFF2-40B4-BE49-F238E27FC236}">
                  <a16:creationId xmlns:a16="http://schemas.microsoft.com/office/drawing/2014/main" id="{DD765057-4454-431D-98D6-3C24C639F442}"/>
                </a:ext>
              </a:extLst>
            </p:cNvPr>
            <p:cNvSpPr/>
            <p:nvPr/>
          </p:nvSpPr>
          <p:spPr bwMode="auto">
            <a:xfrm>
              <a:off x="3575856" y="3429000"/>
              <a:ext cx="2374285" cy="708595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F68B1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spcAft>
                  <a:spcPct val="0"/>
                </a:spcAft>
              </a:pPr>
              <a:r>
                <a:rPr lang="ko-KR" sz="20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기아 교부금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F1D84ED-EFB0-79A2-DB1A-D2386D8A59A7}"/>
              </a:ext>
            </a:extLst>
          </p:cNvPr>
          <p:cNvGrpSpPr/>
          <p:nvPr/>
        </p:nvGrpSpPr>
        <p:grpSpPr>
          <a:xfrm>
            <a:off x="9300127" y="1742211"/>
            <a:ext cx="2569794" cy="4250149"/>
            <a:chOff x="8963225" y="2304111"/>
            <a:chExt cx="2569794" cy="4250149"/>
          </a:xfrm>
        </p:grpSpPr>
        <p:sp>
          <p:nvSpPr>
            <p:cNvPr id="55" name="Rounded Rectangle 6">
              <a:extLst>
                <a:ext uri="{FF2B5EF4-FFF2-40B4-BE49-F238E27FC236}">
                  <a16:creationId xmlns:a16="http://schemas.microsoft.com/office/drawing/2014/main" id="{BDBB324C-0156-46C0-AFAC-6473C70A10D4}"/>
                </a:ext>
              </a:extLst>
            </p:cNvPr>
            <p:cNvSpPr/>
            <p:nvPr/>
          </p:nvSpPr>
          <p:spPr bwMode="auto">
            <a:xfrm>
              <a:off x="8963225" y="2304111"/>
              <a:ext cx="2569794" cy="1046791"/>
            </a:xfrm>
            <a:prstGeom prst="roundRect">
              <a:avLst/>
            </a:prstGeom>
            <a:solidFill>
              <a:srgbClr val="009383"/>
            </a:solidFill>
            <a:ln w="9525" cap="flat" cmpd="sng" algn="ctr">
              <a:solidFill>
                <a:sysClr val="window" lastClr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marR="0" lvl="0" indent="-60960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Helvetica" pitchFamily="84" charset="0"/>
                <a:buNone/>
                <a:tabLst/>
                <a:defRPr/>
              </a:pPr>
              <a:r>
                <a:rPr kumimoji="0" lang="ko-KR" sz="2400" b="1" i="0" u="none" strike="noStrike" cap="none" normalizeH="0" baseline="0" noProof="0" dirty="0">
                  <a:ln>
                    <a:noFill/>
                  </a:ln>
                  <a:solidFill>
                    <a:prstClr val="white"/>
                  </a:solidFill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청소년</a:t>
              </a:r>
            </a:p>
          </p:txBody>
        </p:sp>
        <p:sp>
          <p:nvSpPr>
            <p:cNvPr id="3" name="Rounded Rectangle 12">
              <a:extLst>
                <a:ext uri="{FF2B5EF4-FFF2-40B4-BE49-F238E27FC236}">
                  <a16:creationId xmlns:a16="http://schemas.microsoft.com/office/drawing/2014/main" id="{9805E8E7-DE84-7AFB-6267-DDD46BD33AB4}"/>
                </a:ext>
              </a:extLst>
            </p:cNvPr>
            <p:cNvSpPr/>
            <p:nvPr/>
          </p:nvSpPr>
          <p:spPr bwMode="auto">
            <a:xfrm>
              <a:off x="9068608" y="3441730"/>
              <a:ext cx="2366453" cy="714073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00938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sz="1600" dirty="0" err="1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라이온스</a:t>
              </a:r>
              <a:r>
                <a:rPr lang="ko-KR" sz="16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퀘스트</a:t>
              </a: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en-US" altLang="ko-KR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프로그램 교부금</a:t>
              </a:r>
            </a:p>
          </p:txBody>
        </p:sp>
        <p:sp>
          <p:nvSpPr>
            <p:cNvPr id="4" name="Rounded Rectangle 13">
              <a:extLst>
                <a:ext uri="{FF2B5EF4-FFF2-40B4-BE49-F238E27FC236}">
                  <a16:creationId xmlns:a16="http://schemas.microsoft.com/office/drawing/2014/main" id="{F147E206-0749-EC3E-84E3-3DF333BAA3D1}"/>
                </a:ext>
              </a:extLst>
            </p:cNvPr>
            <p:cNvSpPr/>
            <p:nvPr/>
          </p:nvSpPr>
          <p:spPr bwMode="auto">
            <a:xfrm>
              <a:off x="9068608" y="4242737"/>
              <a:ext cx="2355645" cy="714072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00938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sz="1600" dirty="0" err="1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라이온스</a:t>
              </a:r>
              <a:r>
                <a:rPr lang="ko-KR" sz="16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퀘스트 </a:t>
              </a:r>
              <a:endParaRPr lang="en-US" altLang="ko-KR" sz="16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홍보 교부금</a:t>
              </a:r>
            </a:p>
          </p:txBody>
        </p:sp>
        <p:sp>
          <p:nvSpPr>
            <p:cNvPr id="5" name="Rounded Rectangle 14">
              <a:extLst>
                <a:ext uri="{FF2B5EF4-FFF2-40B4-BE49-F238E27FC236}">
                  <a16:creationId xmlns:a16="http://schemas.microsoft.com/office/drawing/2014/main" id="{9F4F27AF-BB48-5820-88CC-059968F344D9}"/>
                </a:ext>
              </a:extLst>
            </p:cNvPr>
            <p:cNvSpPr/>
            <p:nvPr/>
          </p:nvSpPr>
          <p:spPr bwMode="auto">
            <a:xfrm>
              <a:off x="9068608" y="5047104"/>
              <a:ext cx="2355645" cy="714072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00938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sz="1600" dirty="0" err="1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라이온스</a:t>
              </a:r>
              <a:r>
                <a:rPr lang="ko-KR" sz="16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퀘스트</a:t>
              </a: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en-US" altLang="ko-KR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지역사회</a:t>
              </a:r>
              <a:r>
                <a:rPr lang="en-US" alt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파트너</a:t>
              </a:r>
              <a:endParaRPr lang="en-US" altLang="ko-KR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교부금</a:t>
              </a:r>
            </a:p>
          </p:txBody>
        </p:sp>
        <p:sp>
          <p:nvSpPr>
            <p:cNvPr id="6" name="Rounded Rectangle 15">
              <a:extLst>
                <a:ext uri="{FF2B5EF4-FFF2-40B4-BE49-F238E27FC236}">
                  <a16:creationId xmlns:a16="http://schemas.microsoft.com/office/drawing/2014/main" id="{2131DD6B-C956-7FB3-6E69-67E609A69C51}"/>
                </a:ext>
              </a:extLst>
            </p:cNvPr>
            <p:cNvSpPr/>
            <p:nvPr/>
          </p:nvSpPr>
          <p:spPr bwMode="auto">
            <a:xfrm>
              <a:off x="9068608" y="5840188"/>
              <a:ext cx="2355645" cy="714072"/>
            </a:xfrm>
            <a:prstGeom prst="roundRect">
              <a:avLst/>
            </a:prstGeom>
            <a:solidFill>
              <a:srgbClr val="FFFFFF"/>
            </a:solidFill>
            <a:ln w="9525" cap="flat" cmpd="sng" algn="ctr">
              <a:solidFill>
                <a:srgbClr val="00938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609600" indent="-609600" algn="ctr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sz="2000" dirty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레오 봉사 교부금</a:t>
              </a:r>
            </a:p>
          </p:txBody>
        </p:sp>
      </p:grpSp>
      <p:sp>
        <p:nvSpPr>
          <p:cNvPr id="22" name="Body Copy">
            <a:extLst>
              <a:ext uri="{FF2B5EF4-FFF2-40B4-BE49-F238E27FC236}">
                <a16:creationId xmlns:a16="http://schemas.microsoft.com/office/drawing/2014/main" id="{9BF1C188-8078-484A-B367-43681B8625B8}"/>
              </a:ext>
            </a:extLst>
          </p:cNvPr>
          <p:cNvSpPr txBox="1">
            <a:spLocks/>
          </p:cNvSpPr>
          <p:nvPr/>
        </p:nvSpPr>
        <p:spPr>
          <a:xfrm>
            <a:off x="640144" y="238255"/>
            <a:ext cx="6716035" cy="848140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2-2) LCIF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의 교부금의 종류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1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1FCF0-256D-4AC9-C8F6-7A48951A3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6AB294-5340-B9BA-F26A-A0FAE1D1D44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BFB4B68C-49F1-9FFD-CC86-9129AFD8981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67E4E113-C9B1-484A-B5A5-07E33B12E70C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9C718DD-00F3-627F-F390-F54E0864C1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E13BA32-54CC-EC11-CC0F-650728465A05}"/>
              </a:ext>
            </a:extLst>
          </p:cNvPr>
          <p:cNvSpPr txBox="1">
            <a:spLocks/>
          </p:cNvSpPr>
          <p:nvPr/>
        </p:nvSpPr>
        <p:spPr>
          <a:xfrm>
            <a:off x="2902894" y="264176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3) 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용어 설명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529C854-50C8-5CB4-8D53-83646B11930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C1485F-2927-4DF2-160B-D31CD3D9BDD3}"/>
              </a:ext>
            </a:extLst>
          </p:cNvPr>
          <p:cNvSpPr txBox="1"/>
          <p:nvPr/>
        </p:nvSpPr>
        <p:spPr>
          <a:xfrm>
            <a:off x="2065172" y="1830613"/>
            <a:ext cx="10185928" cy="38300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rgbClr val="13224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MJF(Melvin Jones Fellow) :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인당 국제재단에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LCIF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기금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1,000$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기탁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endParaRPr lang="ko-KR" altLang="en-US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100% MJF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ㆍ100 / 100 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캠페인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2025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실시</a:t>
            </a:r>
            <a:endParaRPr lang="en-US" altLang="ko-KR" sz="3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(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캠페인 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같은 의미 임</a:t>
            </a:r>
            <a:r>
              <a:rPr lang="en-US" altLang="ko-KR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>
              <a:buFont typeface="Arial"/>
              <a:buNone/>
              <a:defRPr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indent="0">
              <a:buFont typeface="Arial"/>
              <a:buNone/>
              <a:defRPr/>
            </a:pP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endParaRPr lang="en-US" altLang="ko-KR" sz="2400" b="1" dirty="0">
              <a:solidFill>
                <a:srgbClr val="13224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Font typeface="Arial"/>
              <a:buNone/>
              <a:defRPr/>
            </a:pPr>
            <a:r>
              <a:rPr lang="en-US" altLang="ko-KR" sz="3200" b="1" dirty="0">
                <a:solidFill>
                  <a:srgbClr val="13224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36327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33C2A-8277-5463-5381-AB2C589BC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age Number - Blue">
            <a:extLst>
              <a:ext uri="{FF2B5EF4-FFF2-40B4-BE49-F238E27FC236}">
                <a16:creationId xmlns:a16="http://schemas.microsoft.com/office/drawing/2014/main" id="{A15C3931-A1F4-52A2-6363-A4D7579F9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fld id="{CD81962F-67D4-FD44-86D5-55EBF96E0DB7}" type="slidenum">
              <a:rPr lang="en-US" sz="1000" smtClean="0">
                <a:solidFill>
                  <a:srgbClr val="00338D"/>
                </a:solidFill>
                <a:latin typeface="맑은 고딕" panose="020B0503020000020004" pitchFamily="50" charset="-127"/>
              </a:rPr>
              <a:pPr eaLnBrk="0" hangingPunct="0">
                <a:spcBef>
                  <a:spcPct val="50000"/>
                </a:spcBef>
                <a:defRPr/>
              </a:pPr>
              <a:t>22</a:t>
            </a:fld>
            <a:endParaRPr lang="en-US" sz="1000" dirty="0">
              <a:solidFill>
                <a:srgbClr val="00338D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" name="Background - Solid">
            <a:extLst>
              <a:ext uri="{FF2B5EF4-FFF2-40B4-BE49-F238E27FC236}">
                <a16:creationId xmlns:a16="http://schemas.microsoft.com/office/drawing/2014/main" id="{F27636F9-AB58-66D8-D047-C04D13FAF378}"/>
              </a:ext>
            </a:extLst>
          </p:cNvPr>
          <p:cNvSpPr/>
          <p:nvPr/>
        </p:nvSpPr>
        <p:spPr>
          <a:xfrm>
            <a:off x="0" y="0"/>
            <a:ext cx="12235594" cy="6848070"/>
          </a:xfrm>
          <a:prstGeom prst="rect">
            <a:avLst/>
          </a:prstGeom>
          <a:gradFill>
            <a:gsLst>
              <a:gs pos="0">
                <a:srgbClr val="00338D"/>
              </a:gs>
              <a:gs pos="100000">
                <a:srgbClr val="7A2582"/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3" name="Background - Solid">
            <a:extLst>
              <a:ext uri="{FF2B5EF4-FFF2-40B4-BE49-F238E27FC236}">
                <a16:creationId xmlns:a16="http://schemas.microsoft.com/office/drawing/2014/main" id="{E5E41184-EA4C-BA67-0735-9512B0F8A9F6}"/>
              </a:ext>
            </a:extLst>
          </p:cNvPr>
          <p:cNvSpPr/>
          <p:nvPr/>
        </p:nvSpPr>
        <p:spPr>
          <a:xfrm>
            <a:off x="4593023" y="877160"/>
            <a:ext cx="3716788" cy="56938"/>
          </a:xfrm>
          <a:prstGeom prst="rect">
            <a:avLst/>
          </a:prstGeom>
          <a:solidFill>
            <a:schemeClr val="accent2">
              <a:lumMod val="60000"/>
              <a:lumOff val="4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1AC78C9B-6F27-563A-E4CF-E535264B35D6}"/>
              </a:ext>
            </a:extLst>
          </p:cNvPr>
          <p:cNvSpPr txBox="1">
            <a:spLocks/>
          </p:cNvSpPr>
          <p:nvPr/>
        </p:nvSpPr>
        <p:spPr>
          <a:xfrm>
            <a:off x="4314618" y="184000"/>
            <a:ext cx="4362548" cy="566098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36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4)  100</a:t>
            </a:r>
            <a:r>
              <a:rPr lang="ko-KR" altLang="en-US" sz="3600" b="1" kern="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달러의  힘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8DE4330-5629-8B67-C02C-55266089E1DF}"/>
              </a:ext>
            </a:extLst>
          </p:cNvPr>
          <p:cNvGrpSpPr/>
          <p:nvPr/>
        </p:nvGrpSpPr>
        <p:grpSpPr>
          <a:xfrm>
            <a:off x="-136900" y="-356888"/>
            <a:ext cx="11737157" cy="7200593"/>
            <a:chOff x="-136900" y="-356888"/>
            <a:chExt cx="11737157" cy="7200593"/>
          </a:xfrm>
        </p:grpSpPr>
        <p:sp>
          <p:nvSpPr>
            <p:cNvPr id="8" name="Title 1">
              <a:extLst>
                <a:ext uri="{FF2B5EF4-FFF2-40B4-BE49-F238E27FC236}">
                  <a16:creationId xmlns:a16="http://schemas.microsoft.com/office/drawing/2014/main" id="{D4666E39-7AD0-2CA4-4845-2439617691F7}"/>
                </a:ext>
              </a:extLst>
            </p:cNvPr>
            <p:cNvSpPr txBox="1">
              <a:spLocks/>
            </p:cNvSpPr>
            <p:nvPr/>
          </p:nvSpPr>
          <p:spPr>
            <a:xfrm>
              <a:off x="5105417" y="-356888"/>
              <a:ext cx="2366635" cy="3969684"/>
            </a:xfrm>
            <a:prstGeom prst="rect">
              <a:avLst/>
            </a:prstGeom>
          </p:spPr>
          <p:txBody>
            <a:bodyPr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시력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2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건의 백내장 수술</a:t>
              </a:r>
              <a:endParaRPr lang="en-US" altLang="ko-KR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pic>
          <p:nvPicPr>
            <p:cNvPr id="9" name="Picture 26">
              <a:extLst>
                <a:ext uri="{FF2B5EF4-FFF2-40B4-BE49-F238E27FC236}">
                  <a16:creationId xmlns:a16="http://schemas.microsoft.com/office/drawing/2014/main" id="{6757C674-7219-950D-907C-7337890E77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6437" y="2459199"/>
              <a:ext cx="4000500" cy="3413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itle 1">
              <a:extLst>
                <a:ext uri="{FF2B5EF4-FFF2-40B4-BE49-F238E27FC236}">
                  <a16:creationId xmlns:a16="http://schemas.microsoft.com/office/drawing/2014/main" id="{88A04D63-D923-99A5-D00F-C9A09F1C481C}"/>
                </a:ext>
              </a:extLst>
            </p:cNvPr>
            <p:cNvSpPr txBox="1">
              <a:spLocks/>
            </p:cNvSpPr>
            <p:nvPr/>
          </p:nvSpPr>
          <p:spPr>
            <a:xfrm>
              <a:off x="5411629" y="3739858"/>
              <a:ext cx="1764878" cy="63461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>
              <a:noAutofit/>
            </a:bodyPr>
            <a:lstStyle>
              <a:lvl1pPr algn="l" defTabSz="914400" rtl="0" eaLnBrk="1" latinLnBrk="1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defRPr/>
              </a:pPr>
              <a:r>
                <a:rPr lang="en-US" altLang="ko-KR" b="1" dirty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1</a:t>
              </a:r>
              <a:r>
                <a:rPr lang="en-US" altLang="ko-KR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  <a:r>
                <a:rPr lang="en-US" altLang="ko-KR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</a:t>
              </a:r>
              <a:r>
                <a:rPr lang="en-US" altLang="ko-KR" sz="40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b="1" dirty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$</a:t>
              </a:r>
              <a:r>
                <a:rPr lang="en-US" altLang="ko-KR" sz="3600" b="1" dirty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 </a:t>
              </a:r>
              <a:r>
                <a:rPr lang="ko-KR" altLang="en-US" sz="3600" b="1" dirty="0">
                  <a:solidFill>
                    <a:schemeClr val="bg1"/>
                  </a:solidFill>
                  <a:latin typeface="HY동녘B" pitchFamily="18" charset="-127"/>
                  <a:ea typeface="HY동녘B" pitchFamily="18" charset="-127"/>
                </a:rPr>
                <a:t> </a:t>
              </a:r>
              <a:endParaRPr lang="ko-KR" sz="3600" b="1" dirty="0">
                <a:solidFill>
                  <a:schemeClr val="bg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8CC77F77-5517-3760-FC4D-562C648A3F6D}"/>
                </a:ext>
              </a:extLst>
            </p:cNvPr>
            <p:cNvSpPr txBox="1">
              <a:spLocks/>
            </p:cNvSpPr>
            <p:nvPr/>
          </p:nvSpPr>
          <p:spPr>
            <a:xfrm rot="21336847">
              <a:off x="7997706" y="1939992"/>
              <a:ext cx="3445055" cy="1305778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청소년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ko-KR" altLang="en-US" sz="2000" b="1" dirty="0" err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라이온퀘스트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교실지원</a:t>
              </a:r>
              <a:br>
                <a:rPr lang="ko-KR" altLang="en-US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endParaRPr lang="ko-KR" altLang="en-US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A82DFCBC-9164-4F1C-A79D-C81244CF673E}"/>
                </a:ext>
              </a:extLst>
            </p:cNvPr>
            <p:cNvSpPr txBox="1">
              <a:spLocks/>
            </p:cNvSpPr>
            <p:nvPr/>
          </p:nvSpPr>
          <p:spPr>
            <a:xfrm>
              <a:off x="1665543" y="1377847"/>
              <a:ext cx="2394686" cy="2051153"/>
            </a:xfrm>
            <a:prstGeom prst="rect">
              <a:avLst/>
            </a:prstGeom>
          </p:spPr>
          <p:txBody>
            <a:bodyPr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33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기아</a:t>
              </a:r>
              <a:br>
                <a:rPr lang="ko-KR" altLang="en-US" sz="6700" dirty="0">
                  <a:solidFill>
                    <a:schemeClr val="tx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r>
                <a:rPr lang="ko-KR" altLang="en-US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취약계층</a:t>
              </a:r>
              <a:r>
                <a:rPr lang="en-US" altLang="ko-KR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14</a:t>
              </a:r>
              <a:r>
                <a:rPr lang="ko-KR" altLang="en-US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</a:t>
              </a:r>
              <a:endParaRPr lang="en-US" altLang="ko-KR" sz="20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ko-KR" altLang="en-US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정기적 음식제공</a:t>
              </a:r>
              <a:endParaRPr lang="ko-KR" altLang="en-US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4" name="Title 1">
              <a:extLst>
                <a:ext uri="{FF2B5EF4-FFF2-40B4-BE49-F238E27FC236}">
                  <a16:creationId xmlns:a16="http://schemas.microsoft.com/office/drawing/2014/main" id="{A95E38FB-D693-D035-B980-B136250BB431}"/>
                </a:ext>
              </a:extLst>
            </p:cNvPr>
            <p:cNvSpPr txBox="1">
              <a:spLocks/>
            </p:cNvSpPr>
            <p:nvPr/>
          </p:nvSpPr>
          <p:spPr>
            <a:xfrm>
              <a:off x="-136900" y="3832281"/>
              <a:ext cx="4958413" cy="1239513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소아암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8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진단</a:t>
              </a: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,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치료</a:t>
              </a: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,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장비구입</a:t>
              </a:r>
            </a:p>
          </p:txBody>
        </p:sp>
        <p:sp>
          <p:nvSpPr>
            <p:cNvPr id="15" name="Title 1">
              <a:extLst>
                <a:ext uri="{FF2B5EF4-FFF2-40B4-BE49-F238E27FC236}">
                  <a16:creationId xmlns:a16="http://schemas.microsoft.com/office/drawing/2014/main" id="{DE1B4702-FF1B-5E38-509A-7B9F99C155C3}"/>
                </a:ext>
              </a:extLst>
            </p:cNvPr>
            <p:cNvSpPr txBox="1">
              <a:spLocks/>
            </p:cNvSpPr>
            <p:nvPr/>
          </p:nvSpPr>
          <p:spPr>
            <a:xfrm rot="19794743">
              <a:off x="191950" y="5100854"/>
              <a:ext cx="5004006" cy="1688576"/>
            </a:xfrm>
            <a:prstGeom prst="rect">
              <a:avLst/>
            </a:prstGeom>
          </p:spPr>
          <p:txBody>
            <a:bodyPr anchor="ctr">
              <a:normAutofit fontScale="97500"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9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환경</a:t>
              </a:r>
              <a:endParaRPr lang="en-US" altLang="ko-KR" sz="29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ko-KR" altLang="en-US" sz="21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깨끗한 물 </a:t>
              </a:r>
              <a:r>
                <a:rPr lang="en-US" altLang="ko-KR" sz="21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14</a:t>
              </a:r>
              <a:r>
                <a:rPr lang="ko-KR" altLang="en-US" sz="21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제공</a:t>
              </a:r>
              <a:endParaRPr lang="en-US" altLang="ko-KR" sz="21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6" name="Title 1">
              <a:extLst>
                <a:ext uri="{FF2B5EF4-FFF2-40B4-BE49-F238E27FC236}">
                  <a16:creationId xmlns:a16="http://schemas.microsoft.com/office/drawing/2014/main" id="{3683F1F6-966B-57D2-9000-281597B16B55}"/>
                </a:ext>
              </a:extLst>
            </p:cNvPr>
            <p:cNvSpPr txBox="1">
              <a:spLocks/>
            </p:cNvSpPr>
            <p:nvPr/>
          </p:nvSpPr>
          <p:spPr>
            <a:xfrm rot="10800000" flipV="1">
              <a:off x="5040490" y="6341706"/>
              <a:ext cx="1654175" cy="252412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재해구호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4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긴급구호</a:t>
              </a:r>
              <a:endParaRPr lang="en-US" altLang="ko-KR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endParaRPr lang="ko-KR" altLang="en-US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Title 1">
              <a:extLst>
                <a:ext uri="{FF2B5EF4-FFF2-40B4-BE49-F238E27FC236}">
                  <a16:creationId xmlns:a16="http://schemas.microsoft.com/office/drawing/2014/main" id="{B4E80CDA-7F46-44E3-6571-A6168114DBF5}"/>
                </a:ext>
              </a:extLst>
            </p:cNvPr>
            <p:cNvSpPr txBox="1">
              <a:spLocks/>
            </p:cNvSpPr>
            <p:nvPr/>
          </p:nvSpPr>
          <p:spPr>
            <a:xfrm>
              <a:off x="8677166" y="2925477"/>
              <a:ext cx="2692520" cy="2624280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당뇨병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ko-KR" altLang="en-US" sz="2000" b="1" dirty="0" err="1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위험군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18</a:t>
              </a:r>
              <a:r>
                <a:rPr lang="ko-KR" altLang="en-US" sz="18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검사 </a:t>
              </a:r>
              <a:br>
                <a:rPr lang="ko-KR" altLang="en-US" sz="2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</a:br>
              <a:endParaRPr lang="ko-KR" altLang="en-US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20" name="Title 1">
              <a:extLst>
                <a:ext uri="{FF2B5EF4-FFF2-40B4-BE49-F238E27FC236}">
                  <a16:creationId xmlns:a16="http://schemas.microsoft.com/office/drawing/2014/main" id="{F7FF2819-29D4-795A-5AC0-F395780850FF}"/>
                </a:ext>
              </a:extLst>
            </p:cNvPr>
            <p:cNvSpPr txBox="1">
              <a:spLocks/>
            </p:cNvSpPr>
            <p:nvPr/>
          </p:nvSpPr>
          <p:spPr>
            <a:xfrm rot="11690201" flipV="1">
              <a:off x="7111298" y="4617772"/>
              <a:ext cx="4488959" cy="2225933"/>
            </a:xfrm>
            <a:prstGeom prst="rect">
              <a:avLst/>
            </a:prstGeom>
          </p:spPr>
          <p:txBody>
            <a:bodyPr anchor="ctr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>
                <a:defRPr/>
              </a:pP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ko-KR" altLang="en-US" sz="2800" b="1" dirty="0">
                  <a:solidFill>
                    <a:srgbClr val="FF000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인도주의</a:t>
              </a:r>
              <a:endParaRPr lang="en-US" altLang="ko-KR" sz="2800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endParaRPr lang="en-US" altLang="ko-KR" sz="2000" b="1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defRPr/>
              </a:pPr>
              <a:r>
                <a:rPr lang="en-US" altLang="ko-KR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100</a:t>
              </a:r>
              <a:r>
                <a:rPr lang="ko-KR" altLang="en-US" sz="2000" b="1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명 홍역 예방주사</a:t>
              </a:r>
              <a:endParaRPr lang="en-US" altLang="ko-KR" sz="20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5" name="Freeform 9">
            <a:extLst>
              <a:ext uri="{FF2B5EF4-FFF2-40B4-BE49-F238E27FC236}">
                <a16:creationId xmlns:a16="http://schemas.microsoft.com/office/drawing/2014/main" id="{4D035EE2-706B-1311-0D84-F16F30FA3558}"/>
              </a:ext>
            </a:extLst>
          </p:cNvPr>
          <p:cNvSpPr/>
          <p:nvPr/>
        </p:nvSpPr>
        <p:spPr>
          <a:xfrm>
            <a:off x="-5573" y="3178"/>
            <a:ext cx="1956290" cy="3147522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DBC08A0-75EE-A8E0-AAA7-4159ACBB928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1" y="138256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27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54071-5167-4E68-5B40-3F8610544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0FD373-646C-2D9C-70B2-FC60197A6D1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altLang="en-US" dirty="0">
                <a:solidFill>
                  <a:schemeClr val="lt1">
                    <a:alpha val="44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</a:t>
            </a:r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06D34D1-6147-754B-E31B-BFCFE2DE9C21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6F88D700-4099-7F95-8CBE-1BDBE45ED29D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97978A6-6C0B-4407-4285-1022D8BB7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5D2CDCA2-8A45-9CDA-74F7-B53169141868}"/>
              </a:ext>
            </a:extLst>
          </p:cNvPr>
          <p:cNvSpPr txBox="1">
            <a:spLocks/>
          </p:cNvSpPr>
          <p:nvPr/>
        </p:nvSpPr>
        <p:spPr>
          <a:xfrm>
            <a:off x="2373796" y="-24102"/>
            <a:ext cx="8173892" cy="1440659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r>
              <a:rPr lang="en-US" altLang="ko-KR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5) </a:t>
            </a:r>
            <a:r>
              <a:rPr lang="ko-KR" altLang="en-US" sz="36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교부금 집행사례</a:t>
            </a:r>
            <a:endParaRPr lang="ko-KR" sz="36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1663EEB7-6EA7-0ACA-E6F8-9B6EA2444B74}"/>
              </a:ext>
            </a:extLst>
          </p:cNvPr>
          <p:cNvSpPr txBox="1">
            <a:spLocks/>
          </p:cNvSpPr>
          <p:nvPr/>
        </p:nvSpPr>
        <p:spPr>
          <a:xfrm>
            <a:off x="3350758" y="1630017"/>
            <a:ext cx="7709128" cy="448049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평양 안과 병원 준공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2005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US$650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중국 쓰촨 성 지진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  :  2008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US$300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아이티 지진           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:  2010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US$10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뉴질랜드 대지진     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:  2011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US$66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일본 쓰나미 대지진 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: 2011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년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US$1,800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55F66A1-2C4B-9036-EE64-FF80EB69560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16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64E52-9DA6-B95D-3711-F21D40005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32F515-0590-391A-892B-3CF5DB2EAC1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E1E6A257-46EF-94B7-93CC-13FD4AD6BFA6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5FFC44E-D989-7CD2-1E91-07119D535FB4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A951B091-FECE-58ED-3BDC-8E242186F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882609D2-AACE-923E-D93B-9B0B4F7CE32E}"/>
              </a:ext>
            </a:extLst>
          </p:cNvPr>
          <p:cNvSpPr txBox="1">
            <a:spLocks/>
          </p:cNvSpPr>
          <p:nvPr/>
        </p:nvSpPr>
        <p:spPr>
          <a:xfrm>
            <a:off x="3239486" y="462389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6. </a:t>
            </a: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클럽 조직과 직책별 역할 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DCA51580-6AD1-6ACD-BA17-9F9B609AB6C3}"/>
              </a:ext>
            </a:extLst>
          </p:cNvPr>
          <p:cNvSpPr txBox="1">
            <a:spLocks/>
          </p:cNvSpPr>
          <p:nvPr/>
        </p:nvSpPr>
        <p:spPr>
          <a:xfrm>
            <a:off x="3350758" y="2293264"/>
            <a:ext cx="7709128" cy="347730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조직도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클럽 임원 및 회원의 역할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회원의 권리와 의무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회비의 사용처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회의 및 시상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57DF721D-1587-C675-1263-F875C0A62553}"/>
              </a:ext>
            </a:extLst>
          </p:cNvPr>
          <p:cNvSpPr/>
          <p:nvPr/>
        </p:nvSpPr>
        <p:spPr>
          <a:xfrm>
            <a:off x="3350759" y="1687538"/>
            <a:ext cx="6740980" cy="84112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A34354D-2640-C797-10A7-F25219F75F1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1658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2C348-6D22-75C3-230E-F955E93D1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746BD73D-00F0-C259-7D2E-38B1562BB1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42" y="666391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C88622C-6A4A-56A8-11F0-FA4AAEF544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20794E8-6BB1-144D-37CA-0010DB29A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+mj-ea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7AC951F8-8651-139C-158D-3E5C97ECDEA2}"/>
              </a:ext>
            </a:extLst>
          </p:cNvPr>
          <p:cNvSpPr txBox="1">
            <a:spLocks/>
          </p:cNvSpPr>
          <p:nvPr/>
        </p:nvSpPr>
        <p:spPr>
          <a:xfrm>
            <a:off x="1374141" y="171739"/>
            <a:ext cx="3949902" cy="63142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1) </a:t>
            </a:r>
            <a:r>
              <a:rPr lang="ko-KR" altLang="en-US" sz="3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클럽의 조직도 </a:t>
            </a:r>
            <a:endParaRPr lang="en-US" altLang="ko-KR" sz="30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CCD20E79-39D0-075C-539C-9E26B70B1E56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062FE8CC-A344-2DA6-079B-8F885DA231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99273" y="803164"/>
            <a:ext cx="10014161" cy="5650235"/>
          </a:xfrm>
          <a:prstGeom prst="rect">
            <a:avLst/>
          </a:prstGeom>
        </p:spPr>
      </p:pic>
      <p:sp>
        <p:nvSpPr>
          <p:cNvPr id="4" name="Freeform 9">
            <a:extLst>
              <a:ext uri="{FF2B5EF4-FFF2-40B4-BE49-F238E27FC236}">
                <a16:creationId xmlns:a16="http://schemas.microsoft.com/office/drawing/2014/main" id="{90B70791-9C31-81E5-88AD-329F432E5912}"/>
              </a:ext>
            </a:extLst>
          </p:cNvPr>
          <p:cNvSpPr/>
          <p:nvPr/>
        </p:nvSpPr>
        <p:spPr>
          <a:xfrm>
            <a:off x="-5573" y="3178"/>
            <a:ext cx="1956290" cy="3147522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693E753-5EF8-536B-C23C-5E50EB5116A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1" y="138256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36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7838B-B38D-6A75-5044-DB8BBD854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C2599C-1978-51FE-531A-3D18E7578D1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48591133-B111-7DD3-73EF-AD7A26C1901D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B7E1ADB0-6B6C-042E-0719-3F7FA9E338CE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2E2AE1A-4A2E-F155-0EED-91B545F309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2F692C8F-9246-3F80-EFB7-EDF25A19F65B}"/>
              </a:ext>
            </a:extLst>
          </p:cNvPr>
          <p:cNvSpPr txBox="1">
            <a:spLocks/>
          </p:cNvSpPr>
          <p:nvPr/>
        </p:nvSpPr>
        <p:spPr>
          <a:xfrm>
            <a:off x="3239486" y="-225715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7. </a:t>
            </a: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신입회원의 역할과 자세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DDB632E4-3E7E-25DA-A49F-BF180B01CB2F}"/>
              </a:ext>
            </a:extLst>
          </p:cNvPr>
          <p:cNvSpPr txBox="1">
            <a:spLocks/>
          </p:cNvSpPr>
          <p:nvPr/>
        </p:nvSpPr>
        <p:spPr>
          <a:xfrm>
            <a:off x="3518449" y="2322631"/>
            <a:ext cx="8394588" cy="3812791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200000"/>
              </a:lnSpc>
              <a:buSzPct val="120000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ㆍ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할애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봉사에 대한 각오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ㆍ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회원들과 유대감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신뢰 형성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ㆍ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조직 발전에 기여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/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임원으로 활동 계획 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 </a:t>
            </a: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ㆍ품위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유지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윤리강령 생활화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BB9691DA-F0EF-DDA1-24C7-BD19F883FA9B}"/>
              </a:ext>
            </a:extLst>
          </p:cNvPr>
          <p:cNvSpPr/>
          <p:nvPr/>
        </p:nvSpPr>
        <p:spPr>
          <a:xfrm>
            <a:off x="3239487" y="1715951"/>
            <a:ext cx="6652226" cy="6878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435D9D3-DFB0-DC05-7109-1AB9A260DDE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914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4FFB2-E5EA-89E7-17E3-FF4848323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FBEE70-2760-52CF-A8E1-55AE5AA94A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10889EE-83F3-A0F9-DC27-108C0E3BF7BE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078A37F0-115B-BB7C-F81C-578101436296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AEAB05F0-1824-0A4C-A46F-18F057489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DE454EF-44B4-00B4-4576-F955A92CDBF1}"/>
              </a:ext>
            </a:extLst>
          </p:cNvPr>
          <p:cNvSpPr txBox="1">
            <a:spLocks/>
          </p:cNvSpPr>
          <p:nvPr/>
        </p:nvSpPr>
        <p:spPr>
          <a:xfrm>
            <a:off x="3239486" y="-404989"/>
            <a:ext cx="8173892" cy="1789665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en-US" altLang="ko-KR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8. </a:t>
            </a:r>
            <a:r>
              <a:rPr lang="ko-KR" altLang="en-US" sz="44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교육과정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E43B49C7-8CA9-C82F-01D6-0CEE96C5EDDF}"/>
              </a:ext>
            </a:extLst>
          </p:cNvPr>
          <p:cNvSpPr txBox="1">
            <a:spLocks/>
          </p:cNvSpPr>
          <p:nvPr/>
        </p:nvSpPr>
        <p:spPr>
          <a:xfrm>
            <a:off x="3130062" y="2297723"/>
            <a:ext cx="7929824" cy="3812791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ㆍ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신입회원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1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부회장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3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역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,4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역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8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역 연수 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ㆍ지대위원장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지역위원장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임원 연수회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ko-KR" altLang="en-US" sz="2800" b="1" kern="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ㆍ국제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협회 주관 지도력 연수회 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:</a:t>
            </a:r>
            <a:endParaRPr lang="en-US" altLang="ko-KR" sz="24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4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  ELLI,  RLLI, FDI, LCIP</a:t>
            </a: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lnSpc>
                <a:spcPct val="200000"/>
              </a:lnSpc>
              <a:buSzPct val="120000"/>
            </a:pP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    </a:t>
            </a:r>
          </a:p>
          <a:p>
            <a:pPr>
              <a:lnSpc>
                <a:spcPct val="200000"/>
              </a:lnSpc>
              <a:buSzPct val="120000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6BED699C-ED58-D935-3A8B-7CB6086DF047}"/>
              </a:ext>
            </a:extLst>
          </p:cNvPr>
          <p:cNvSpPr/>
          <p:nvPr/>
        </p:nvSpPr>
        <p:spPr>
          <a:xfrm>
            <a:off x="3663463" y="1550237"/>
            <a:ext cx="5380526" cy="83301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7417194-B7BA-3DB2-3828-3FB0FE951D4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782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08E29-5AD5-A097-A004-21CDF5BAD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4FC8202-EFB6-46BF-3F64-EA1C24E5D97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5322EC00-E18F-D304-D309-44BA0359F8D1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717A09F9-FD33-8596-6C38-034508DE73D7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F9162C3-3001-4A7B-57A1-9256931D6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A74DA30-C54E-99B2-609A-64FA4342FBBF}"/>
              </a:ext>
            </a:extLst>
          </p:cNvPr>
          <p:cNvSpPr txBox="1">
            <a:spLocks/>
          </p:cNvSpPr>
          <p:nvPr/>
        </p:nvSpPr>
        <p:spPr>
          <a:xfrm>
            <a:off x="3498368" y="551466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CA31F9EE-88F6-EB03-C0BC-43144E63E0B8}"/>
              </a:ext>
            </a:extLst>
          </p:cNvPr>
          <p:cNvSpPr txBox="1">
            <a:spLocks/>
          </p:cNvSpPr>
          <p:nvPr/>
        </p:nvSpPr>
        <p:spPr>
          <a:xfrm>
            <a:off x="2979890" y="2299341"/>
            <a:ext cx="7709128" cy="2044059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탄생 배경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역사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봉사사업 이해</a:t>
            </a:r>
            <a:endParaRPr lang="en-US" altLang="ko-KR" sz="28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국제협회의 구성과 조직</a:t>
            </a:r>
            <a:r>
              <a:rPr lang="en-US" altLang="ko-KR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국제재단 이해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  <a:endParaRPr lang="en-US" altLang="ko-KR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20000"/>
            </a:pP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2506BA4C-DCD2-766E-1201-87B2973ABC67}"/>
              </a:ext>
            </a:extLst>
          </p:cNvPr>
          <p:cNvSpPr/>
          <p:nvPr/>
        </p:nvSpPr>
        <p:spPr>
          <a:xfrm>
            <a:off x="3498368" y="1747205"/>
            <a:ext cx="2516670" cy="95883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1D42BF4-7029-9486-6F3B-1A73F4E90E1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Body Copy">
            <a:extLst>
              <a:ext uri="{FF2B5EF4-FFF2-40B4-BE49-F238E27FC236}">
                <a16:creationId xmlns:a16="http://schemas.microsoft.com/office/drawing/2014/main" id="{D961B76A-C205-74D1-DEDC-CBB415E8E8BC}"/>
              </a:ext>
            </a:extLst>
          </p:cNvPr>
          <p:cNvSpPr txBox="1">
            <a:spLocks/>
          </p:cNvSpPr>
          <p:nvPr/>
        </p:nvSpPr>
        <p:spPr>
          <a:xfrm>
            <a:off x="3039024" y="4175786"/>
            <a:ext cx="7709128" cy="177763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클럽 조직 및 신입회원의 자세 이해 </a:t>
            </a: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sz="28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포털 접속 방법이해</a:t>
            </a:r>
            <a:endParaRPr lang="en-US" altLang="ko-KR" sz="28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200000"/>
              </a:lnSpc>
              <a:buSzPct val="120000"/>
            </a:pPr>
            <a:endParaRPr lang="en-US" altLang="ko-KR" sz="2800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0813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2304390" y="1701265"/>
            <a:ext cx="7672642" cy="197097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6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60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089915" y="3554043"/>
            <a:ext cx="8351068" cy="11820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accent4"/>
              </a:solidFill>
              <a:latin typeface="맑은 고딕" panose="020B0503020000020004" pitchFamily="50" charset="-127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5D40E-5257-B57A-692A-1962F428B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Pentagon 4">
            <a:extLst>
              <a:ext uri="{FF2B5EF4-FFF2-40B4-BE49-F238E27FC236}">
                <a16:creationId xmlns:a16="http://schemas.microsoft.com/office/drawing/2014/main" id="{ADE174FB-6E10-5A34-673E-A1E6AFE1FF03}"/>
              </a:ext>
            </a:extLst>
          </p:cNvPr>
          <p:cNvSpPr/>
          <p:nvPr/>
        </p:nvSpPr>
        <p:spPr>
          <a:xfrm>
            <a:off x="571500" y="2143125"/>
            <a:ext cx="1990725" cy="733425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1917</a:t>
            </a:r>
          </a:p>
        </p:txBody>
      </p:sp>
      <p:sp>
        <p:nvSpPr>
          <p:cNvPr id="6" name="Arrow: Chevron 5">
            <a:extLst>
              <a:ext uri="{FF2B5EF4-FFF2-40B4-BE49-F238E27FC236}">
                <a16:creationId xmlns:a16="http://schemas.microsoft.com/office/drawing/2014/main" id="{7A2054C1-6606-57FD-B56F-4B1ECC863E87}"/>
              </a:ext>
            </a:extLst>
          </p:cNvPr>
          <p:cNvSpPr/>
          <p:nvPr/>
        </p:nvSpPr>
        <p:spPr>
          <a:xfrm>
            <a:off x="2390774" y="2141753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069EBA-6767-C4B4-5F7F-5669EE53B987}"/>
              </a:ext>
            </a:extLst>
          </p:cNvPr>
          <p:cNvSpPr txBox="1"/>
          <p:nvPr/>
        </p:nvSpPr>
        <p:spPr>
          <a:xfrm>
            <a:off x="981075" y="2918040"/>
            <a:ext cx="1035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설립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59A840-A8C4-7E71-6B5A-BF9ECCF17FE7}"/>
              </a:ext>
            </a:extLst>
          </p:cNvPr>
          <p:cNvSpPr txBox="1"/>
          <p:nvPr/>
        </p:nvSpPr>
        <p:spPr>
          <a:xfrm>
            <a:off x="2657476" y="2902294"/>
            <a:ext cx="1385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국제화</a:t>
            </a:r>
          </a:p>
        </p:txBody>
      </p:sp>
      <p:sp>
        <p:nvSpPr>
          <p:cNvPr id="13" name="Arrow: Chevron 12">
            <a:extLst>
              <a:ext uri="{FF2B5EF4-FFF2-40B4-BE49-F238E27FC236}">
                <a16:creationId xmlns:a16="http://schemas.microsoft.com/office/drawing/2014/main" id="{9B5CE61F-1E37-5703-6291-03BC9ADF8386}"/>
              </a:ext>
            </a:extLst>
          </p:cNvPr>
          <p:cNvSpPr/>
          <p:nvPr/>
        </p:nvSpPr>
        <p:spPr>
          <a:xfrm>
            <a:off x="4210048" y="2148896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1925</a:t>
            </a:r>
          </a:p>
        </p:txBody>
      </p:sp>
      <p:sp>
        <p:nvSpPr>
          <p:cNvPr id="14" name="Arrow: Chevron 13">
            <a:extLst>
              <a:ext uri="{FF2B5EF4-FFF2-40B4-BE49-F238E27FC236}">
                <a16:creationId xmlns:a16="http://schemas.microsoft.com/office/drawing/2014/main" id="{6CED7F68-9FFA-1A77-4938-96516CC8C14B}"/>
              </a:ext>
            </a:extLst>
          </p:cNvPr>
          <p:cNvSpPr/>
          <p:nvPr/>
        </p:nvSpPr>
        <p:spPr>
          <a:xfrm>
            <a:off x="6048375" y="2148896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Arrow: Chevron 14">
            <a:extLst>
              <a:ext uri="{FF2B5EF4-FFF2-40B4-BE49-F238E27FC236}">
                <a16:creationId xmlns:a16="http://schemas.microsoft.com/office/drawing/2014/main" id="{0F0D4BFF-495F-700B-AFF1-FB49F7DEAF17}"/>
              </a:ext>
            </a:extLst>
          </p:cNvPr>
          <p:cNvSpPr/>
          <p:nvPr/>
        </p:nvSpPr>
        <p:spPr>
          <a:xfrm>
            <a:off x="7886702" y="2141753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195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ED00891-2056-D18D-7B80-33D7A67FE015}"/>
              </a:ext>
            </a:extLst>
          </p:cNvPr>
          <p:cNvSpPr txBox="1"/>
          <p:nvPr/>
        </p:nvSpPr>
        <p:spPr>
          <a:xfrm>
            <a:off x="6112668" y="2925120"/>
            <a:ext cx="184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모토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2378EE8-44C0-A20C-5532-DD2F4086EBAF}"/>
              </a:ext>
            </a:extLst>
          </p:cNvPr>
          <p:cNvSpPr txBox="1"/>
          <p:nvPr/>
        </p:nvSpPr>
        <p:spPr>
          <a:xfrm>
            <a:off x="4343400" y="2910833"/>
            <a:ext cx="1714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헬렌켈러여사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연설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Arrow: Chevron 17">
            <a:extLst>
              <a:ext uri="{FF2B5EF4-FFF2-40B4-BE49-F238E27FC236}">
                <a16:creationId xmlns:a16="http://schemas.microsoft.com/office/drawing/2014/main" id="{F498D28A-FAE2-3DD8-C18A-E81CCF313DB7}"/>
              </a:ext>
            </a:extLst>
          </p:cNvPr>
          <p:cNvSpPr/>
          <p:nvPr/>
        </p:nvSpPr>
        <p:spPr>
          <a:xfrm>
            <a:off x="9753600" y="2156040"/>
            <a:ext cx="1990725" cy="733425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1968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820FBA4-B7EA-1684-702E-29C60A9535F3}"/>
              </a:ext>
            </a:extLst>
          </p:cNvPr>
          <p:cNvSpPr txBox="1"/>
          <p:nvPr/>
        </p:nvSpPr>
        <p:spPr>
          <a:xfrm>
            <a:off x="10229284" y="2918040"/>
            <a:ext cx="1097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국제재단</a:t>
            </a:r>
          </a:p>
        </p:txBody>
      </p:sp>
      <p:sp>
        <p:nvSpPr>
          <p:cNvPr id="21" name="Arrow: Pentagon 20">
            <a:extLst>
              <a:ext uri="{FF2B5EF4-FFF2-40B4-BE49-F238E27FC236}">
                <a16:creationId xmlns:a16="http://schemas.microsoft.com/office/drawing/2014/main" id="{9EF6EB9E-F7E8-A299-F590-8505FED7626A}"/>
              </a:ext>
            </a:extLst>
          </p:cNvPr>
          <p:cNvSpPr/>
          <p:nvPr/>
        </p:nvSpPr>
        <p:spPr>
          <a:xfrm>
            <a:off x="571500" y="3867150"/>
            <a:ext cx="1990725" cy="733425"/>
          </a:xfrm>
          <a:prstGeom prst="homePlate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1987</a:t>
            </a:r>
          </a:p>
        </p:txBody>
      </p:sp>
      <p:sp>
        <p:nvSpPr>
          <p:cNvPr id="23" name="Arrow: Chevron 22">
            <a:extLst>
              <a:ext uri="{FF2B5EF4-FFF2-40B4-BE49-F238E27FC236}">
                <a16:creationId xmlns:a16="http://schemas.microsoft.com/office/drawing/2014/main" id="{3676ECA6-93FA-80DE-5451-37638BA24DA3}"/>
              </a:ext>
            </a:extLst>
          </p:cNvPr>
          <p:cNvSpPr/>
          <p:nvPr/>
        </p:nvSpPr>
        <p:spPr>
          <a:xfrm>
            <a:off x="2390774" y="3865778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1990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B3DEE21-E214-B04F-9C5B-CB6C7707CADD}"/>
              </a:ext>
            </a:extLst>
          </p:cNvPr>
          <p:cNvSpPr txBox="1"/>
          <p:nvPr/>
        </p:nvSpPr>
        <p:spPr>
          <a:xfrm>
            <a:off x="769260" y="4642065"/>
            <a:ext cx="1371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여성 회원 입회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9512E17-43A2-EEF3-6F36-9648A526B20C}"/>
              </a:ext>
            </a:extLst>
          </p:cNvPr>
          <p:cNvSpPr txBox="1"/>
          <p:nvPr/>
        </p:nvSpPr>
        <p:spPr>
          <a:xfrm>
            <a:off x="2781301" y="4626319"/>
            <a:ext cx="1190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시력 우선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r>
              <a:rPr lang="ko-KR" altLang="en-US" dirty="0"/>
              <a:t> </a:t>
            </a:r>
            <a:r>
              <a:rPr lang="ko-KR" dirty="0"/>
              <a:t>	</a:t>
            </a:r>
          </a:p>
        </p:txBody>
      </p:sp>
      <p:sp>
        <p:nvSpPr>
          <p:cNvPr id="26" name="Arrow: Chevron 25">
            <a:extLst>
              <a:ext uri="{FF2B5EF4-FFF2-40B4-BE49-F238E27FC236}">
                <a16:creationId xmlns:a16="http://schemas.microsoft.com/office/drawing/2014/main" id="{88747CD0-AFAD-4741-F690-4AAC6F4FF355}"/>
              </a:ext>
            </a:extLst>
          </p:cNvPr>
          <p:cNvSpPr/>
          <p:nvPr/>
        </p:nvSpPr>
        <p:spPr>
          <a:xfrm>
            <a:off x="4210048" y="3872921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Arrow: Chevron 26">
            <a:extLst>
              <a:ext uri="{FF2B5EF4-FFF2-40B4-BE49-F238E27FC236}">
                <a16:creationId xmlns:a16="http://schemas.microsoft.com/office/drawing/2014/main" id="{DF184E34-A686-35DC-67A1-61A4664CBA81}"/>
              </a:ext>
            </a:extLst>
          </p:cNvPr>
          <p:cNvSpPr/>
          <p:nvPr/>
        </p:nvSpPr>
        <p:spPr>
          <a:xfrm>
            <a:off x="6048375" y="3872921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Arrow: Chevron 27">
            <a:extLst>
              <a:ext uri="{FF2B5EF4-FFF2-40B4-BE49-F238E27FC236}">
                <a16:creationId xmlns:a16="http://schemas.microsoft.com/office/drawing/2014/main" id="{CAF7806C-FF16-E41C-8A73-700AADDC298C}"/>
              </a:ext>
            </a:extLst>
          </p:cNvPr>
          <p:cNvSpPr/>
          <p:nvPr/>
        </p:nvSpPr>
        <p:spPr>
          <a:xfrm>
            <a:off x="7886702" y="3865778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2017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1679FDB-10D0-781C-F40C-B9FD9031FDA3}"/>
              </a:ext>
            </a:extLst>
          </p:cNvPr>
          <p:cNvSpPr txBox="1"/>
          <p:nvPr/>
        </p:nvSpPr>
        <p:spPr>
          <a:xfrm>
            <a:off x="6112668" y="4649145"/>
            <a:ext cx="1774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주년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기념사업 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D4BBDB0-1C01-9BC1-FD75-0800BDFB0923}"/>
              </a:ext>
            </a:extLst>
          </p:cNvPr>
          <p:cNvSpPr txBox="1"/>
          <p:nvPr/>
        </p:nvSpPr>
        <p:spPr>
          <a:xfrm>
            <a:off x="4267200" y="4634858"/>
            <a:ext cx="1788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시력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우선사업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Arrow: Chevron 30">
            <a:extLst>
              <a:ext uri="{FF2B5EF4-FFF2-40B4-BE49-F238E27FC236}">
                <a16:creationId xmlns:a16="http://schemas.microsoft.com/office/drawing/2014/main" id="{3FB34649-EDB0-C8D8-A94B-F8B4B733798D}"/>
              </a:ext>
            </a:extLst>
          </p:cNvPr>
          <p:cNvSpPr/>
          <p:nvPr/>
        </p:nvSpPr>
        <p:spPr>
          <a:xfrm>
            <a:off x="9753600" y="3880065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2018-19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223E16D-6F57-1502-61F1-684A8E016E18}"/>
              </a:ext>
            </a:extLst>
          </p:cNvPr>
          <p:cNvSpPr txBox="1"/>
          <p:nvPr/>
        </p:nvSpPr>
        <p:spPr>
          <a:xfrm>
            <a:off x="8236745" y="4632540"/>
            <a:ext cx="1269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캠페인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0EB43FD-AD81-06B0-374E-EEE39E4E429D}"/>
              </a:ext>
            </a:extLst>
          </p:cNvPr>
          <p:cNvSpPr txBox="1"/>
          <p:nvPr/>
        </p:nvSpPr>
        <p:spPr>
          <a:xfrm>
            <a:off x="10001252" y="4642065"/>
            <a:ext cx="15144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최초 여성 </a:t>
            </a:r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국제회장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A21E52-3D60-70D8-B5EF-592CCD659A6E}"/>
              </a:ext>
            </a:extLst>
          </p:cNvPr>
          <p:cNvSpPr txBox="1"/>
          <p:nvPr/>
        </p:nvSpPr>
        <p:spPr>
          <a:xfrm>
            <a:off x="7236619" y="2946615"/>
            <a:ext cx="3269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탄생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Arrow: Chevron 30">
            <a:extLst>
              <a:ext uri="{FF2B5EF4-FFF2-40B4-BE49-F238E27FC236}">
                <a16:creationId xmlns:a16="http://schemas.microsoft.com/office/drawing/2014/main" id="{6D53E058-B9D4-7FF3-08A1-7F2B3F734EC5}"/>
              </a:ext>
            </a:extLst>
          </p:cNvPr>
          <p:cNvSpPr/>
          <p:nvPr/>
        </p:nvSpPr>
        <p:spPr>
          <a:xfrm>
            <a:off x="571500" y="5820625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</a:t>
            </a:r>
            <a:r>
              <a:rPr 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27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Arrow: Chevron 30">
            <a:extLst>
              <a:ext uri="{FF2B5EF4-FFF2-40B4-BE49-F238E27FC236}">
                <a16:creationId xmlns:a16="http://schemas.microsoft.com/office/drawing/2014/main" id="{85654AE5-B0B8-A4ED-39D0-76D37C1DE08D}"/>
              </a:ext>
            </a:extLst>
          </p:cNvPr>
          <p:cNvSpPr/>
          <p:nvPr/>
        </p:nvSpPr>
        <p:spPr>
          <a:xfrm>
            <a:off x="2562225" y="5820623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Arrow: Chevron 30">
            <a:extLst>
              <a:ext uri="{FF2B5EF4-FFF2-40B4-BE49-F238E27FC236}">
                <a16:creationId xmlns:a16="http://schemas.microsoft.com/office/drawing/2014/main" id="{E2E2E599-77B1-C42A-33BF-C657585E9333}"/>
              </a:ext>
            </a:extLst>
          </p:cNvPr>
          <p:cNvSpPr/>
          <p:nvPr/>
        </p:nvSpPr>
        <p:spPr>
          <a:xfrm>
            <a:off x="4486275" y="5820623"/>
            <a:ext cx="1990725" cy="733425"/>
          </a:xfrm>
          <a:prstGeom prst="chevron">
            <a:avLst/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????</a:t>
            </a:r>
            <a:endParaRPr 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제목 9">
            <a:extLst>
              <a:ext uri="{FF2B5EF4-FFF2-40B4-BE49-F238E27FC236}">
                <a16:creationId xmlns:a16="http://schemas.microsoft.com/office/drawing/2014/main" id="{FE84C31D-41CE-897E-51E5-37F9CE0F8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 </a:t>
            </a:r>
            <a:endParaRPr lang="ko-KR" altLang="en-US" dirty="0"/>
          </a:p>
        </p:txBody>
      </p:sp>
      <p:sp>
        <p:nvSpPr>
          <p:cNvPr id="34" name="Rectangle 1">
            <a:extLst>
              <a:ext uri="{FF2B5EF4-FFF2-40B4-BE49-F238E27FC236}">
                <a16:creationId xmlns:a16="http://schemas.microsoft.com/office/drawing/2014/main" id="{9E142E34-0FCC-6F08-5595-859ED68A804F}"/>
              </a:ext>
            </a:extLst>
          </p:cNvPr>
          <p:cNvSpPr/>
          <p:nvPr/>
        </p:nvSpPr>
        <p:spPr>
          <a:xfrm>
            <a:off x="-40480" y="0"/>
            <a:ext cx="12192000" cy="7315274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016721D-2282-2674-A9CC-765FCCC07E0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6" name="Headline">
            <a:extLst>
              <a:ext uri="{FF2B5EF4-FFF2-40B4-BE49-F238E27FC236}">
                <a16:creationId xmlns:a16="http://schemas.microsoft.com/office/drawing/2014/main" id="{C1E990C8-C973-3A07-1CAF-931AE8ABE82E}"/>
              </a:ext>
            </a:extLst>
          </p:cNvPr>
          <p:cNvSpPr txBox="1">
            <a:spLocks/>
          </p:cNvSpPr>
          <p:nvPr/>
        </p:nvSpPr>
        <p:spPr>
          <a:xfrm>
            <a:off x="2314573" y="2984429"/>
            <a:ext cx="9567929" cy="330085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800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ko-KR" altLang="en-US" sz="2800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국제협회 홈 페이지 검색</a:t>
            </a:r>
            <a:endParaRPr lang="en-US" altLang="ko-KR" sz="2800" u="sng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www.lionsclubs.org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/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한국어 선택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 폰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 다운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‘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플레이 스토어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라이온지 한국어판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다운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 </a:t>
            </a:r>
            <a:r>
              <a:rPr lang="ko-KR" altLang="en-US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자료실 큐 알 코드</a:t>
            </a:r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</p:txBody>
      </p:sp>
      <p:sp>
        <p:nvSpPr>
          <p:cNvPr id="35" name="Text Placeholder 18">
            <a:extLst>
              <a:ext uri="{FF2B5EF4-FFF2-40B4-BE49-F238E27FC236}">
                <a16:creationId xmlns:a16="http://schemas.microsoft.com/office/drawing/2014/main" id="{A7221CB1-D836-40BE-963B-191C66A653D1}"/>
              </a:ext>
            </a:extLst>
          </p:cNvPr>
          <p:cNvSpPr txBox="1">
            <a:spLocks/>
          </p:cNvSpPr>
          <p:nvPr/>
        </p:nvSpPr>
        <p:spPr>
          <a:xfrm>
            <a:off x="1523044" y="517288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37" name="Rectangle 21">
            <a:extLst>
              <a:ext uri="{FF2B5EF4-FFF2-40B4-BE49-F238E27FC236}">
                <a16:creationId xmlns:a16="http://schemas.microsoft.com/office/drawing/2014/main" id="{04CCE849-8BA5-43F1-8883-34E59945B5B2}"/>
              </a:ext>
            </a:extLst>
          </p:cNvPr>
          <p:cNvSpPr/>
          <p:nvPr/>
        </p:nvSpPr>
        <p:spPr>
          <a:xfrm flipV="1">
            <a:off x="1668879" y="1024850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2395BC0-0A33-4C26-A55E-CA70351FCEF1}"/>
              </a:ext>
            </a:extLst>
          </p:cNvPr>
          <p:cNvSpPr txBox="1"/>
          <p:nvPr/>
        </p:nvSpPr>
        <p:spPr>
          <a:xfrm>
            <a:off x="1898462" y="1671424"/>
            <a:ext cx="965893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1. </a:t>
            </a:r>
            <a:r>
              <a:rPr kumimoji="0" lang="ko-KR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</a:t>
            </a: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자료실</a:t>
            </a:r>
          </a:p>
        </p:txBody>
      </p:sp>
    </p:spTree>
    <p:extLst>
      <p:ext uri="{BB962C8B-B14F-4D97-AF65-F5344CB8AC3E}">
        <p14:creationId xmlns:p14="http://schemas.microsoft.com/office/powerpoint/2010/main" val="20659635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FBC6B-EA8E-4A05-D015-B81BCB8F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C05837E-8F3C-3B8D-4E14-222F98E47800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983317FF-A7E8-9D4B-81EC-00BA08E3D8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F8DDF272-095B-AA17-38E3-2AD665E14772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335C2C5-F3E9-5A83-25EC-B538AC140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D292615-76A5-D675-B329-9B709C7D8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8B62B38-99FD-1497-02EA-004719F1428C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58D9B8-A03B-6B43-C9C1-07519297F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Background - Image">
            <a:extLst>
              <a:ext uri="{FF2B5EF4-FFF2-40B4-BE49-F238E27FC236}">
                <a16:creationId xmlns:a16="http://schemas.microsoft.com/office/drawing/2014/main" id="{98E3906C-4765-02FB-7454-18F24176B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65" y="-450995"/>
            <a:ext cx="12192000" cy="6858000"/>
          </a:xfrm>
          <a:prstGeom prst="rect">
            <a:avLst/>
          </a:prstGeom>
          <a:noFill/>
        </p:spPr>
      </p:pic>
      <p:sp>
        <p:nvSpPr>
          <p:cNvPr id="4" name="Body Copy">
            <a:extLst>
              <a:ext uri="{FF2B5EF4-FFF2-40B4-BE49-F238E27FC236}">
                <a16:creationId xmlns:a16="http://schemas.microsoft.com/office/drawing/2014/main" id="{43F4C749-F271-7F18-BAB5-12E0C81614C9}"/>
              </a:ext>
            </a:extLst>
          </p:cNvPr>
          <p:cNvSpPr txBox="1">
            <a:spLocks/>
          </p:cNvSpPr>
          <p:nvPr/>
        </p:nvSpPr>
        <p:spPr>
          <a:xfrm>
            <a:off x="3060588" y="691432"/>
            <a:ext cx="8304998" cy="1209797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 </a:t>
            </a: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PORTAL </a:t>
            </a:r>
            <a:r>
              <a:rPr lang="ko-KR" altLang="en-US" sz="36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방법</a:t>
            </a:r>
            <a:endParaRPr lang="ko-KR" sz="36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6" name="Headline">
            <a:extLst>
              <a:ext uri="{FF2B5EF4-FFF2-40B4-BE49-F238E27FC236}">
                <a16:creationId xmlns:a16="http://schemas.microsoft.com/office/drawing/2014/main" id="{42254C31-A8DD-5ECC-9DD0-8AE6175D8F5D}"/>
              </a:ext>
            </a:extLst>
          </p:cNvPr>
          <p:cNvSpPr txBox="1">
            <a:spLocks/>
          </p:cNvSpPr>
          <p:nvPr/>
        </p:nvSpPr>
        <p:spPr>
          <a:xfrm>
            <a:off x="3817600" y="1553099"/>
            <a:ext cx="8939695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sz="18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오른쪽 상단 메뉴 중 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–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국제협회에서 기입한 이메일로 가입 승인 메일 발송 </a:t>
            </a:r>
            <a:endParaRPr lang="en-US" altLang="ko-KR" sz="18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다시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18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</a:t>
            </a: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 :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 :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18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FE16BF-B24D-731A-BF7E-2DF0FE022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7" y="1749453"/>
            <a:ext cx="2239663" cy="19181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C016BCC-85E6-57F3-40F0-C61667F3CB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5" y="4066499"/>
            <a:ext cx="2266238" cy="2334226"/>
          </a:xfrm>
          <a:prstGeom prst="rect">
            <a:avLst/>
          </a:prstGeom>
        </p:spPr>
      </p:pic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80F0795E-9FD4-4AE1-BF28-69C0C37614F3}"/>
              </a:ext>
            </a:extLst>
          </p:cNvPr>
          <p:cNvSpPr txBox="1">
            <a:spLocks/>
          </p:cNvSpPr>
          <p:nvPr/>
        </p:nvSpPr>
        <p:spPr>
          <a:xfrm>
            <a:off x="1523044" y="517288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16" name="Rectangle 21">
            <a:extLst>
              <a:ext uri="{FF2B5EF4-FFF2-40B4-BE49-F238E27FC236}">
                <a16:creationId xmlns:a16="http://schemas.microsoft.com/office/drawing/2014/main" id="{2BD5F3CB-CDCF-497D-A99E-A9AFB123E7B6}"/>
              </a:ext>
            </a:extLst>
          </p:cNvPr>
          <p:cNvSpPr/>
          <p:nvPr/>
        </p:nvSpPr>
        <p:spPr>
          <a:xfrm flipV="1">
            <a:off x="1668879" y="1024850"/>
            <a:ext cx="1752745" cy="45719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7115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0E444-823F-EBF9-3B95-2A91AD3B5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8C5B23B-9A21-8E15-2CD5-1C20C336EFED}"/>
              </a:ext>
            </a:extLst>
          </p:cNvPr>
          <p:cNvSpPr/>
          <p:nvPr/>
        </p:nvSpPr>
        <p:spPr>
          <a:xfrm>
            <a:off x="38504" y="36163"/>
            <a:ext cx="1387197" cy="6857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Graphic 35">
            <a:extLst>
              <a:ext uri="{FF2B5EF4-FFF2-40B4-BE49-F238E27FC236}">
                <a16:creationId xmlns:a16="http://schemas.microsoft.com/office/drawing/2014/main" id="{7BE758A9-B227-5647-574C-9B3A505CABC5}"/>
              </a:ext>
            </a:extLst>
          </p:cNvPr>
          <p:cNvSpPr/>
          <p:nvPr/>
        </p:nvSpPr>
        <p:spPr>
          <a:xfrm rot="10800000">
            <a:off x="0" y="17113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Body Copy">
            <a:extLst>
              <a:ext uri="{FF2B5EF4-FFF2-40B4-BE49-F238E27FC236}">
                <a16:creationId xmlns:a16="http://schemas.microsoft.com/office/drawing/2014/main" id="{A1FF7762-1CD5-9E3F-EAA8-8528FD305558}"/>
              </a:ext>
            </a:extLst>
          </p:cNvPr>
          <p:cNvSpPr txBox="1">
            <a:spLocks/>
          </p:cNvSpPr>
          <p:nvPr/>
        </p:nvSpPr>
        <p:spPr>
          <a:xfrm>
            <a:off x="1291072" y="697139"/>
            <a:ext cx="3878945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3. </a:t>
            </a:r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3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406D1AD-5DD5-B264-BCE8-FD41D18EFB4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21519"/>
            <a:ext cx="1229081" cy="122908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E688C6B-CD42-35BC-3D6D-DDFDE2BD81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60" y="1905298"/>
            <a:ext cx="3313837" cy="3313837"/>
          </a:xfrm>
          <a:prstGeom prst="rect">
            <a:avLst/>
          </a:prstGeom>
        </p:spPr>
      </p:pic>
      <p:sp>
        <p:nvSpPr>
          <p:cNvPr id="13" name="Body Copy">
            <a:extLst>
              <a:ext uri="{FF2B5EF4-FFF2-40B4-BE49-F238E27FC236}">
                <a16:creationId xmlns:a16="http://schemas.microsoft.com/office/drawing/2014/main" id="{0A4336B1-65B3-7149-1F2E-6A8FD83C42A5}"/>
              </a:ext>
            </a:extLst>
          </p:cNvPr>
          <p:cNvSpPr txBox="1">
            <a:spLocks/>
          </p:cNvSpPr>
          <p:nvPr/>
        </p:nvSpPr>
        <p:spPr>
          <a:xfrm>
            <a:off x="4631201" y="697139"/>
            <a:ext cx="2864427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en-US" altLang="ko-KR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4. </a:t>
            </a:r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endParaRPr lang="ko-KR" sz="3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632CBE31-BD7B-71E8-2582-AC03F5D579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694" y="1926220"/>
            <a:ext cx="3336521" cy="3336521"/>
          </a:xfrm>
          <a:prstGeom prst="rect">
            <a:avLst/>
          </a:prstGeom>
        </p:spPr>
      </p:pic>
      <p:sp>
        <p:nvSpPr>
          <p:cNvPr id="23" name="Body Copy">
            <a:extLst>
              <a:ext uri="{FF2B5EF4-FFF2-40B4-BE49-F238E27FC236}">
                <a16:creationId xmlns:a16="http://schemas.microsoft.com/office/drawing/2014/main" id="{5C30A0DB-332E-26F2-274C-719E7E024855}"/>
              </a:ext>
            </a:extLst>
          </p:cNvPr>
          <p:cNvSpPr txBox="1">
            <a:spLocks/>
          </p:cNvSpPr>
          <p:nvPr/>
        </p:nvSpPr>
        <p:spPr>
          <a:xfrm>
            <a:off x="7834805" y="683689"/>
            <a:ext cx="3642820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3200" b="1" dirty="0">
                <a:solidFill>
                  <a:schemeClr val="accent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</a:t>
            </a:r>
            <a:r>
              <a:rPr lang="en-US" altLang="ko-KR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5. </a:t>
            </a:r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이사회 방침서 </a:t>
            </a:r>
            <a:endParaRPr lang="ko-KR" sz="3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5BBC95FC-D8CC-307C-F09A-0ECFB1633F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12" y="1926220"/>
            <a:ext cx="3400425" cy="34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55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52126" y="1980777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2015911" y="721825"/>
            <a:ext cx="7796699" cy="524940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6. 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</a:t>
            </a: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(</a:t>
            </a:r>
            <a:r>
              <a:rPr lang="ko-KR" altLang="en-US" sz="28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949834" y="884991"/>
            <a:ext cx="84829" cy="96299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992248" y="1084589"/>
            <a:ext cx="118166" cy="96299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953099" y="826119"/>
            <a:ext cx="392371" cy="385190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951" y="2932727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38372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453690" y="2980860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25021" y="3895570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422" y="4309590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062" y="4303170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47714" y="5335762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47714" y="50240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582784" y="1901828"/>
            <a:ext cx="5424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 </a:t>
            </a:r>
            <a:r>
              <a:rPr lang="en-US" altLang="ko-KR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7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1838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2232</TotalTime>
  <Words>2350</Words>
  <Application>Microsoft Office PowerPoint</Application>
  <PresentationFormat>와이드스크린</PresentationFormat>
  <Paragraphs>569</Paragraphs>
  <Slides>34</Slides>
  <Notes>29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47" baseType="lpstr">
      <vt:lpstr>HY동녘B</vt:lpstr>
      <vt:lpstr>HY동녘M</vt:lpstr>
      <vt:lpstr>HY중고딕</vt:lpstr>
      <vt:lpstr>나눔고딕 ExtraBold</vt:lpstr>
      <vt:lpstr>맑은 고딕</vt:lpstr>
      <vt:lpstr>새굴림</vt:lpstr>
      <vt:lpstr>한컴바탕</vt:lpstr>
      <vt:lpstr>휴먼엑스포</vt:lpstr>
      <vt:lpstr>Arial</vt:lpstr>
      <vt:lpstr>Calibri</vt:lpstr>
      <vt:lpstr>Helvetica</vt:lpstr>
      <vt:lpstr>Wingdings 3</vt:lpstr>
      <vt:lpstr>Office 테마</vt:lpstr>
      <vt:lpstr>  </vt:lpstr>
      <vt:lpstr>PowerPoint 프레젠테이션</vt:lpstr>
      <vt:lpstr>PowerPoint 프레젠테이션</vt:lpstr>
      <vt:lpstr>PowerPoint 프레젠테이션</vt:lpstr>
      <vt:lpstr>PowerPoint 프레젠테이션</vt:lpstr>
      <vt:lpstr>      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 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win10</dc:creator>
  <cp:lastModifiedBy>한국연합회 라이온스</cp:lastModifiedBy>
  <cp:revision>70</cp:revision>
  <dcterms:created xsi:type="dcterms:W3CDTF">2025-10-07T14:07:17Z</dcterms:created>
  <dcterms:modified xsi:type="dcterms:W3CDTF">2026-03-17T06:56:52Z</dcterms:modified>
</cp:coreProperties>
</file>