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0"/>
  </p:notesMasterIdLst>
  <p:sldIdLst>
    <p:sldId id="257" r:id="rId2"/>
    <p:sldId id="262" r:id="rId3"/>
    <p:sldId id="2289" r:id="rId4"/>
    <p:sldId id="2290" r:id="rId5"/>
    <p:sldId id="263" r:id="rId6"/>
    <p:sldId id="260" r:id="rId7"/>
    <p:sldId id="295" r:id="rId8"/>
    <p:sldId id="299" r:id="rId9"/>
    <p:sldId id="261" r:id="rId10"/>
    <p:sldId id="264" r:id="rId11"/>
    <p:sldId id="265" r:id="rId12"/>
    <p:sldId id="296" r:id="rId13"/>
    <p:sldId id="300" r:id="rId14"/>
    <p:sldId id="266" r:id="rId15"/>
    <p:sldId id="297" r:id="rId16"/>
    <p:sldId id="267" r:id="rId17"/>
    <p:sldId id="268" r:id="rId18"/>
    <p:sldId id="2230" r:id="rId19"/>
    <p:sldId id="2229" r:id="rId20"/>
    <p:sldId id="269" r:id="rId21"/>
    <p:sldId id="301" r:id="rId22"/>
    <p:sldId id="302" r:id="rId23"/>
    <p:sldId id="271" r:id="rId24"/>
    <p:sldId id="272" r:id="rId25"/>
    <p:sldId id="304" r:id="rId26"/>
    <p:sldId id="273" r:id="rId27"/>
    <p:sldId id="303" r:id="rId28"/>
    <p:sldId id="274" r:id="rId29"/>
    <p:sldId id="275" r:id="rId30"/>
    <p:sldId id="298" r:id="rId31"/>
    <p:sldId id="290" r:id="rId32"/>
    <p:sldId id="2195" r:id="rId33"/>
    <p:sldId id="286" r:id="rId34"/>
    <p:sldId id="2226" r:id="rId35"/>
    <p:sldId id="293" r:id="rId36"/>
    <p:sldId id="294" r:id="rId37"/>
    <p:sldId id="2291" r:id="rId38"/>
    <p:sldId id="2228" r:id="rId3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2CC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40" autoAdjust="0"/>
    <p:restoredTop sz="69074" autoAdjust="0"/>
  </p:normalViewPr>
  <p:slideViewPr>
    <p:cSldViewPr snapToGrid="0">
      <p:cViewPr varScale="1">
        <p:scale>
          <a:sx n="113" d="100"/>
          <a:sy n="113" d="100"/>
        </p:scale>
        <p:origin x="1760" y="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6F4EA8-4B11-4368-B0C9-6874E4D9A91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0889D6-8C2B-48E8-BEE1-EA03A25770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9411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628650" lvl="1" indent="-171450">
              <a:buFont typeface="Arial" panose="020B0604020202020204" pitchFamily="34" charset="0"/>
              <a:buChar char="•"/>
            </a:pPr>
            <a:endParaRPr lang="en-US" b="0" baseline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A04FE2-27EA-4007-98B9-D6C6C111B13A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ヒラギノ角ゴ Pro W3" pitchFamily="125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ヒラギノ角ゴ Pro W3" pitchFamily="125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73580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800763-C52B-00C9-16DB-5A6B5F8B91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1530B2-7401-0DFF-1EB4-508E191F78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023F76-B3B9-CCBC-1C03-B806FF3029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EAF303-084D-6493-DA48-FB62DB2E4F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51824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◈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cs typeface="+mn-cs"/>
              </a:rPr>
              <a:t>라이온스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지도자들이 국제협회의 우선 사업을 지원하는 방법은 </a:t>
            </a:r>
            <a:endParaRPr lang="en-US" altLang="ko-KR" sz="1200" kern="1200" dirty="0">
              <a:solidFill>
                <a:schemeClr val="tx1"/>
              </a:solidFill>
              <a:effectLst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    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우선 사업을 단순히 이해하는 정도에 그쳐서는 안 되고 </a:t>
            </a:r>
            <a:endParaRPr lang="en-US" altLang="ko-KR" sz="1200" kern="1200" dirty="0">
              <a:solidFill>
                <a:schemeClr val="tx1"/>
              </a:solidFill>
              <a:effectLst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    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이를 적극적으로 실천하여 모범을 보여야 하는 것이다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94306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72675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2603EB-884E-EF7D-8625-3BE51D46F0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062203-A2C6-9988-F5B6-329E891187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620182-5E80-F9D9-D7A2-19365F1DEA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66CA76-C6BC-274A-3CAC-E0D531841B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38801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84403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38975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94219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국제표준클럽헌장은 가장 중요한 기준이 되는 규정으로 클럽운영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상황판단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실행의 기준이 되며 시대적 상황과 환경여건 등의 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변화로 인해 국제이사회의 의결에 따라 현실에 맞게 수정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보 완 되기에 수시로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국제협회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홈페이지를 방문하여 정확한 정보 를 숙지하여야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1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그리고 헌장에 명시된 각 조항의 내용을 정확히 이해하고 기준 에 맞는 클럽 운영이 될 수 있도록 각별한 관심과 지속적 습득을 위한 노력이 필요하다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또한 헌장 제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조에 명기된 바와 같이 클럽 헌장은 지구 헌장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복합지구헌장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국제협회이사회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방침서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국제표준 헌장의 기본적인 이념과 정신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내용의 범위 내에 있 어야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83624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사업계획의 구상을 통해 클럽의 부족한 부분과 강점을 파악 할 수 있으며 클럽의 미래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비젼을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제시할 수도 있고 부족 한 부분에 대한 대응과 약점을 보완함으로써 내실 있는 클럽으로 변화 할 수 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클럽회의에서 통과된 사업계획서는 가능한 클럽 현황과 함께 도표로 작성하여 게시함으로써 회원들과 진척도에 관한 공유와 관심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그리고 자긍심을 함양할 수 있도록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 실행에 필요한 지출의 규모와 범위가 먼저 결정되고 그 재원을 회원의 회비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협찬금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분담금등으로 충당하기에 사업계획에 따라 소요 자금도 달라지고 회원의 회비 분담도 변동이 되지만 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회비 조정은 현실적으로 난제가 많은 부분이다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따라서 사업계획에 대한 충분한 공감과 합의가 선행조건으로 회원들 의 거부감을 최소화할 수 있는 방안으로 하여야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그리고 소요자금을 산출할 때 반드시 예비비 항목을 충분히 고려 하여 책정하여야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일을 진행하다 보면 모든 것이 계획 대로 되지 않는 경우가 많기 때문에 예비비 계정은 꼭 필요한 항목이다</a:t>
            </a: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09634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사업실행에 필요한 지출의 규모와 범위가 먼저 결정되고 그 재원을 회원의 회비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협찬금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분담금등으로 충당하기에 사업계획에 따라 소요 자금도 달라지고 회원의 회비 분담도 변동이 되지만 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회비 조정은 현실적으로 난제가 많은 부분이다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따라서 사업계획에 대한 충분한 공감과 합의가 선행조건으로 회원들의 거부감을 최소화할 수 있는 방안으로 하여야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그리고 소요자금을 산출할 때 반드시 예비비 항목을 충분히 고려 하여 책정하여야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일을 진행하다 보면 모든 것이 계획 대로 되지 않는 경우가 많기 때문에 예비비 계정은 꼭 필요한 항목이다</a:t>
            </a: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66989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0884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회의록 작성 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회의록은 모든 회의에 절대적으로 필요하다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회의록은 회의가 시작되어 끝날 때까지 회의에서 처리한 모든 사항을 여러 회원 들에게 알리고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기록으로 남겨 두기 위해서 작성한다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기록상 유의점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회의록에는 필요하고 중요한 내용은 전체 진행사항을 기록해야 하지만 그렇지 않는 경우 간단하고 정확하게 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써야 하며 반드시 마지막에 의장과 서기의 서명날인을 해야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동의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개의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재개의 등은 저마다 그 내용을 구분하여 적고 표결 결과도 기입해야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b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또한 회의에 참석 못 한 회원들에게 회의 결과를 꼭 공유해야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핸드폰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카톡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이메일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SNS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등을 활용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36458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회의록 작성 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회의록은 모든 회의에 절대적으로 필요하다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회의록은 회의가 시작되어 끝날 때까지 회의에서 처리한 모든 사항을 여러 회원 들에게 알리고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기록으로 남겨 두기 위해서 작성한다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기록상 유의점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회의록에는 필요하고 중요한 내용은 전체 진행사항을 기록해야 하지만 그렇지 않는 경우 간단하고 정확하게 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써야 하며 반드시 마지막에 의장과 서기의 서명날인을 해야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동의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개의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재개의 등은 저마다 그 내용을 구분하여 적고 표결 결과도 기입해야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b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또한 회의에 참석 못 한 회원들에게 회의 결과를 꼭 공유해야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핸드폰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카톡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이메일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SNS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등을 활용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180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참고사항</a:t>
            </a: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(1)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정족수의 원칙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회의에 있어 의제를 심의하고 의결하기 위해서는 일정한 수의 참석자가 필요하다는 원칙이다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이때의 참석자 수를 정족수라 고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회의를 할 수 있는 정족수를 의사정족수라 하고 표결을 할 수 있는 정족수를 의결정족수라고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의결정족수는 재적의원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분의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이상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출석의원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분의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이상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재적의원 과반수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출석의원 과반수 등이 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1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(2)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다수결의 원칙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표결에 의하여 문제의 가부를 결정하는 데는 과반수의 찬성이 나 혹은 다수의 찬성으로 가결함이 원칙인데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이것을 과반수의 원칙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다수결의 원칙이라고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① 절대 다수결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정해진 기준 이상의 절대적으로 많은 득표 를 가결로 보는 표결 방법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과반수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2/3, 3/4,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만장일치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② 종 다수결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총 유효투표 중에서 최다수 득표한 쪽을 가결 로 정하는 방법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사용 시기와 방법을 사전에 확정한 경 우에 한한다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.)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③ 사사오입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사사오입은 있을 수 없고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소수점 이하는 정수로 산입함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예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 10.1=11, 10.9=11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로 계상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05432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리더십이란 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“무엇을 어떻게 하는 것이 효과적인가를 다른 사람들이 이해하고 동의하도록 영향력을 행사하는 과정과 이렇게 공동의 목표를 달성할 수 있도록 개인 및 집단의 노력 을 촉진하는 과정” 이라고 정의할 수 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42535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리더의 덕목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① 카리스마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감성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중용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결단력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균형 감각 등 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②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서번트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정신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도전정신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겸손함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배려심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추진력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애청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경청 등 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(4)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리더십의 기능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  <a:ea typeface="맑은 고딕" panose="020B0503020000020004" pitchFamily="50" charset="-127"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① 목표설정과 </a:t>
            </a:r>
            <a:r>
              <a:rPr lang="ko-KR" altLang="en-US" sz="1800" kern="0" spc="0" dirty="0" err="1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비젼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제시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② 조직 활동의 통제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통합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조정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③ 자원의 동원 등이다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fontAlgn="base" latinLnBrk="1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89160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효과적인 커뮤니케이션 기술은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라이온스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클럽 최고 지도자인 회장에게는 매우 중요하고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일상 생활과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라이온스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생활에서 효율성과 생산성을 향상시킬 뿐만 아니라 다른 사람들과의 긍정적인 관계를 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구축하고 유지하는데 상당한 도움이 될 수 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경청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다른 사람의 말을 주의 깊게 들으면서 공감해 주는 태도</a:t>
            </a:r>
          </a:p>
          <a:p>
            <a:pPr fontAlgn="base" latinLnBrk="1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47095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회원 유지관리</a:t>
            </a: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(1)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직책에 맞는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회원연수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(2)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수시로 안부 묻기</a:t>
            </a: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(3)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생일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개업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결혼기념일 등 축하하기</a:t>
            </a: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(4)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애경사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챙기기</a:t>
            </a: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(5)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출석률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미수 회비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봉사출석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미비 등 관리</a:t>
            </a: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(6)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클럽회장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이취임식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주년행사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월례회 등에 혁신적 방법 을 연구 시행</a:t>
            </a: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(7)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클럽에서 승인된 동호회 활성화</a:t>
            </a:r>
          </a:p>
          <a:p>
            <a:pPr fontAlgn="base" latinLnBrk="0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회원 탈회 방지책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① 클럽을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펀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(FUN)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경영 형태로 해서 흥미를 유발할 수 있도록 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②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집행부는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회원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개인에게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관심을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기울여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줘야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22054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6261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93247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교재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19~20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페이지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의건서열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참조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5408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726322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효과적인 클럽 봉사활동</a:t>
            </a:r>
          </a:p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라이온스클럽의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주된 목적이 봉사이기에 회장 재임 중 시행 할 봉사활동에 대한 구체적 계획의 수립과 실행이 중요하다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 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봉사는 재원이 필요한 물질 봉사와 환경정화 등과 같은 노력봉사 등 다양한 방법이 존재하므로 클럽의 현황과 자원에 적합한 봉사활동을 계획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실행할 필요가 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79385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25674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798206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664000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920888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</a:pPr>
            <a:r>
              <a:rPr lang="ko-KR" altLang="en-US" sz="16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연수 참가에 대한 중요성</a:t>
            </a:r>
            <a:endParaRPr lang="en-US" altLang="ko-KR" sz="1600" dirty="0">
              <a:solidFill>
                <a:schemeClr val="bg1"/>
              </a:solidFill>
              <a:latin typeface="HY수평선B" panose="02030600000101010101" pitchFamily="18" charset="-127"/>
              <a:ea typeface="HY수평선B" panose="02030600000101010101" pitchFamily="18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12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    </a:t>
            </a:r>
            <a:r>
              <a:rPr lang="en-US" altLang="ko-KR" sz="12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(1) </a:t>
            </a:r>
            <a:r>
              <a:rPr lang="ko-KR" altLang="en-US" sz="12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신입 회원이 </a:t>
            </a:r>
            <a:r>
              <a:rPr lang="ko-KR" altLang="en-US" sz="1200" dirty="0" err="1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입회시</a:t>
            </a:r>
            <a:r>
              <a:rPr lang="ko-KR" altLang="en-US" sz="12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 클럽에서 오리엔테이션을 실시하고</a:t>
            </a:r>
            <a:r>
              <a:rPr lang="en-US" altLang="ko-KR" sz="12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,</a:t>
            </a:r>
            <a:r>
              <a:rPr lang="ko-KR" altLang="en-US" sz="12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 지구에서 주관하는 연수에 반드시 전원 의무 참석</a:t>
            </a:r>
            <a:endParaRPr lang="en-US" altLang="ko-KR" sz="1200" dirty="0">
              <a:solidFill>
                <a:schemeClr val="bg1"/>
              </a:solidFill>
              <a:latin typeface="HY수평선B" panose="02030600000101010101" pitchFamily="18" charset="-127"/>
              <a:ea typeface="HY수평선B" panose="02030600000101010101" pitchFamily="18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    ⑵ 차기 지도력 연수 및 클럽 </a:t>
            </a:r>
            <a:r>
              <a:rPr lang="en-US" altLang="ko-KR" sz="12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3</a:t>
            </a:r>
            <a:r>
              <a:rPr lang="ko-KR" altLang="en-US" sz="12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역 연수 등 지구가 주관하는 각종 연수에 적극적으로 참가토록 조치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    ⑶ 복합 지구가 주관하는 </a:t>
            </a:r>
            <a:r>
              <a:rPr lang="en-US" altLang="ko-KR" sz="12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ELLI(</a:t>
            </a:r>
            <a:r>
              <a:rPr lang="ko-KR" altLang="en-US" sz="12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초급 </a:t>
            </a:r>
            <a:r>
              <a:rPr lang="ko-KR" altLang="en-US" sz="1200" dirty="0" err="1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라이온스</a:t>
            </a:r>
            <a:r>
              <a:rPr lang="ko-KR" altLang="en-US" sz="12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 지도력 연수회</a:t>
            </a:r>
            <a:r>
              <a:rPr lang="en-US" altLang="ko-KR" sz="12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) RLLI(</a:t>
            </a:r>
            <a:r>
              <a:rPr lang="ko-KR" altLang="en-US" sz="12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지역 </a:t>
            </a:r>
            <a:r>
              <a:rPr lang="ko-KR" altLang="en-US" sz="1200" dirty="0" err="1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라이온스</a:t>
            </a:r>
            <a:r>
              <a:rPr lang="ko-KR" altLang="en-US" sz="12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 지도력 연수회</a:t>
            </a:r>
            <a:r>
              <a:rPr lang="en-US" altLang="ko-KR" sz="12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) </a:t>
            </a:r>
            <a:r>
              <a:rPr lang="ko-KR" altLang="en-US" sz="12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연수에 지도자 역량 강화를 위해 반드시 대상 회원이 </a:t>
            </a:r>
            <a:r>
              <a:rPr lang="ko-KR" altLang="en-US" sz="1200" dirty="0" err="1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참석토록</a:t>
            </a:r>
            <a:r>
              <a:rPr lang="ko-KR" altLang="en-US" sz="12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 독려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    ⑷ 라이온의 봉사 정신이 함양될 수 있도록 수시 지역별</a:t>
            </a:r>
            <a:r>
              <a:rPr lang="en-US" altLang="ko-KR" sz="12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, </a:t>
            </a:r>
            <a:r>
              <a:rPr lang="ko-KR" altLang="en-US" sz="1200" dirty="0" err="1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지대별</a:t>
            </a:r>
            <a:r>
              <a:rPr lang="en-US" altLang="ko-KR" sz="12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, </a:t>
            </a:r>
            <a:r>
              <a:rPr lang="ko-KR" altLang="en-US" sz="1200" dirty="0" err="1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클럽별</a:t>
            </a:r>
            <a:r>
              <a:rPr lang="ko-KR" altLang="en-US" sz="12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 교육을 정례화 할 것 등</a:t>
            </a:r>
            <a:br>
              <a:rPr lang="en-US" altLang="ko-KR" sz="12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</a:br>
            <a:br>
              <a:rPr lang="en-US" altLang="ko-KR" sz="120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</a:b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834690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639BD3-ED05-F5C2-D341-539B767F02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1EDF1FA-E244-2171-5AA9-2BA971667A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B50628-C03B-E268-FAEC-BD7D23E2CD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6D1F06-1310-9A9D-F682-D1C4153F6F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703639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ko-KR" altLang="en-US" sz="1200" b="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“</a:t>
            </a:r>
            <a:r>
              <a:rPr lang="en-US" altLang="ko-KR" sz="1200" b="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Lion Portal”</a:t>
            </a:r>
            <a:r>
              <a:rPr lang="ko-KR" altLang="en-US" sz="1200" b="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에 회원이 계정을 등록하여 </a:t>
            </a:r>
            <a:r>
              <a:rPr lang="ko-KR" altLang="en-US" sz="1200" b="0" dirty="0" err="1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여러자료와</a:t>
            </a:r>
            <a:r>
              <a:rPr lang="ko-KR" altLang="en-US" sz="1200" b="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 </a:t>
            </a:r>
            <a:r>
              <a:rPr lang="ko-KR" altLang="en-US" sz="1200" b="0" dirty="0" err="1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정보등을</a:t>
            </a:r>
            <a:r>
              <a:rPr lang="ko-KR" altLang="en-US" sz="1200" b="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 직접 </a:t>
            </a:r>
            <a:r>
              <a:rPr lang="ko-KR" altLang="en-US" sz="1200" b="0" dirty="0" err="1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접할수</a:t>
            </a:r>
            <a:r>
              <a:rPr lang="ko-KR" altLang="en-US" sz="1200" b="0" dirty="0">
                <a:solidFill>
                  <a:schemeClr val="bg1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 있도록 지도</a:t>
            </a:r>
          </a:p>
          <a:p>
            <a:pPr marL="0" marR="0" indent="0" algn="just" fontAlgn="base" latinLnBrk="1"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200" kern="0" spc="0" dirty="0">
              <a:solidFill>
                <a:srgbClr val="00000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algn="just" fontAlgn="base" latinLnBrk="1"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Lion</a:t>
            </a:r>
            <a:r>
              <a:rPr lang="en-US" altLang="ko-KR" sz="1200" kern="0" spc="0" baseline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Portal </a:t>
            </a:r>
            <a:r>
              <a:rPr lang="ko-KR" altLang="en-US" sz="1200" kern="0" spc="0" baseline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lang="ko-KR" altLang="en-US" sz="1200" kern="0" spc="0" baseline="0" dirty="0" err="1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볼수</a:t>
            </a:r>
            <a:r>
              <a:rPr lang="ko-KR" altLang="en-US" sz="1200" kern="0" spc="0" baseline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있는 정보 와 지식</a:t>
            </a:r>
            <a:r>
              <a:rPr lang="ko-KR" altLang="en-US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en-US" altLang="ko-KR" sz="1200" kern="0" spc="0" dirty="0">
              <a:solidFill>
                <a:srgbClr val="00000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algn="just" fontAlgn="base" latinLnBrk="1"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① 멤버십 </a:t>
            </a:r>
            <a:r>
              <a:rPr lang="en-US" altLang="ko-KR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개인 멤버십</a:t>
            </a:r>
            <a:r>
              <a:rPr lang="en-US" altLang="ko-KR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임원 기록</a:t>
            </a:r>
            <a:r>
              <a:rPr lang="en-US" altLang="ko-KR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수상 기록 등을 볼 수 있다</a:t>
            </a:r>
            <a:r>
              <a:rPr lang="en-US" altLang="ko-KR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ko-KR" altLang="en-US" sz="12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② 봉사 </a:t>
            </a:r>
            <a:r>
              <a:rPr lang="en-US" altLang="ko-KR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소속 복합지구</a:t>
            </a:r>
            <a:r>
              <a:rPr lang="en-US" altLang="ko-KR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지구</a:t>
            </a:r>
            <a:r>
              <a:rPr lang="en-US" altLang="ko-KR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클럽의 봉사 내역을 볼 수 있다</a:t>
            </a:r>
            <a:r>
              <a:rPr lang="en-US" altLang="ko-KR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2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③</a:t>
            </a:r>
            <a:r>
              <a:rPr lang="ko-KR" altLang="en-US" sz="1200" kern="0" spc="-6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맑은 고딕" panose="020B0503020000020004" pitchFamily="50" charset="-127"/>
              </a:rPr>
              <a:t> </a:t>
            </a:r>
            <a:r>
              <a:rPr lang="en-US" altLang="ko-KR" sz="1200" kern="0" spc="-6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Learn (</a:t>
            </a:r>
            <a:r>
              <a:rPr lang="ko-KR" altLang="en-US" sz="1200" kern="0" spc="-6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학습센터</a:t>
            </a:r>
            <a:r>
              <a:rPr lang="en-US" altLang="ko-KR" sz="1200" kern="0" spc="-6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  – </a:t>
            </a:r>
            <a:r>
              <a:rPr lang="ko-KR" altLang="en-US" sz="1200" kern="0" spc="-6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온라인 학습 자료와 국제협회 연수회 정보를 알 수 있다</a:t>
            </a:r>
            <a:r>
              <a:rPr lang="en-US" altLang="ko-KR" sz="1200" kern="0" spc="-6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ko-KR" altLang="en-US" sz="12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④ 보고서</a:t>
            </a:r>
            <a:r>
              <a:rPr lang="en-US" altLang="ko-KR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/Insights – </a:t>
            </a:r>
            <a:r>
              <a:rPr lang="ko-KR" altLang="en-US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회원</a:t>
            </a:r>
            <a:r>
              <a:rPr lang="en-US" altLang="ko-KR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클럽</a:t>
            </a:r>
            <a:r>
              <a:rPr lang="en-US" altLang="ko-KR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레오 현황 등의 각종 자료를 볼 수 있다</a:t>
            </a:r>
            <a:r>
              <a:rPr lang="en-US" altLang="ko-KR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2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l" fontAlgn="base" latinLnBrk="0"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⑤ </a:t>
            </a:r>
            <a:r>
              <a:rPr lang="en-US" altLang="ko-KR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Shop – </a:t>
            </a:r>
            <a:r>
              <a:rPr lang="ko-KR" altLang="en-US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가장 널리 사용되는 클럽 용품과 국제협회 상표가 부착된 각종 상품을 구입할 수 있다</a:t>
            </a:r>
            <a:r>
              <a:rPr lang="en-US" altLang="ko-KR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2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l" fontAlgn="base" latinLnBrk="0"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⑥ 추가 </a:t>
            </a:r>
            <a:r>
              <a:rPr lang="en-US" altLang="ko-KR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내 클럽</a:t>
            </a:r>
            <a:r>
              <a:rPr lang="en-US" altLang="ko-KR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내 지구</a:t>
            </a:r>
            <a:r>
              <a:rPr lang="en-US" altLang="ko-KR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복합지구</a:t>
            </a:r>
            <a:r>
              <a:rPr lang="en-US" altLang="ko-KR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내 협회 등 필요한 정보를 검색할 수 있다</a:t>
            </a:r>
            <a:r>
              <a:rPr lang="en-US" altLang="ko-KR" sz="12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2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00648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98DEA9-5130-8136-DF9C-D5DF4F6C63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1BE8EB-81DB-0F2B-1BE5-F841F53499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F3F3D8-09BA-3FBB-9017-2326B34162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r>
              <a:rPr lang="ko-KR" altLang="en-US" dirty="0"/>
              <a:t>라이온 포탈을 활동 수업 도중 모두 가입하게 하십시오</a:t>
            </a:r>
            <a:r>
              <a:rPr lang="en-US" altLang="ko-KR" dirty="0"/>
              <a:t>.  </a:t>
            </a:r>
          </a:p>
          <a:p>
            <a:pPr marL="0" indent="0">
              <a:buFont typeface="Arial"/>
              <a:buNone/>
            </a:pPr>
            <a:r>
              <a:rPr lang="ko-KR" altLang="en-US" dirty="0"/>
              <a:t>간혹 국제협회 담당자가 승인 메일을 보내는 시기가 늦어질 수도 있으나</a:t>
            </a:r>
            <a:endParaRPr lang="en-US" altLang="ko-KR" dirty="0"/>
          </a:p>
          <a:p>
            <a:pPr marL="0" indent="0">
              <a:buFont typeface="Arial"/>
              <a:buNone/>
            </a:pPr>
            <a:r>
              <a:rPr lang="ko-KR" altLang="en-US" dirty="0"/>
              <a:t>주말이 끼지 않은 평일의 경우 대부분 하루 정도의 시간이 지나면 답변이 오기 때문에 </a:t>
            </a:r>
            <a:endParaRPr lang="en-US" altLang="ko-KR" dirty="0"/>
          </a:p>
          <a:p>
            <a:pPr marL="0" indent="0">
              <a:buFont typeface="Arial"/>
              <a:buNone/>
            </a:pPr>
            <a:r>
              <a:rPr lang="ko-KR" altLang="en-US" dirty="0" err="1"/>
              <a:t>연박을</a:t>
            </a:r>
            <a:r>
              <a:rPr lang="ko-KR" altLang="en-US" dirty="0"/>
              <a:t> 하는 연수회인 경우 모두 가입을 완료하도록 지도하십시오</a:t>
            </a:r>
            <a:r>
              <a:rPr lang="en-US" altLang="ko-KR" dirty="0"/>
              <a:t>.</a:t>
            </a:r>
            <a:r>
              <a:rPr lang="ko-KR" altLang="en-US" dirty="0"/>
              <a:t>  </a:t>
            </a:r>
            <a:endParaRPr lang="ko-KR" altLang="ko-KR" dirty="0"/>
          </a:p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123B46-F367-A0BB-123E-9F0898905D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775417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608521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632776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669B1-7D9C-D0C0-9E6D-CA5562320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B9506A-1B74-192B-A6D3-BDAAFF2305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B544BF-63C0-1A47-7D41-50219A8EA4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F7099-80B7-DD18-98FF-489F54790F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131940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669B1-7D9C-D0C0-9E6D-CA5562320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B9506A-1B74-192B-A6D3-BDAAFF2305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B544BF-63C0-1A47-7D41-50219A8EA4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F7099-80B7-DD18-98FF-489F54790F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6473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92C7B34-69E0-CB7F-EE7A-F2FEDA11A7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5E2100A-CB9F-1064-F70E-D85FA1AD9B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1128983-6AA5-8F74-56D1-D17B5B408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CF2781-A346-422C-B472-F6DA3F9B9651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2026-03-17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FFB357D-BBB1-3621-EC3B-992C4A6C1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F06E54D-3A3C-4B15-2F37-143F5E0F9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19A311-45F2-48EA-A0EE-6BD70F26E6BE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8009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0AE158-956B-EDB0-C4BC-4C415C90F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3AC90B-6556-D2DB-1B16-727F8D2504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1CF6641-F7C3-64F9-989E-686A532F3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CF2781-A346-422C-B472-F6DA3F9B9651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2026-03-17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23E41E5-4508-5C19-0514-DAEAB0F61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F52262F-1485-BBBC-9324-4C53A29AB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19A311-45F2-48EA-A0EE-6BD70F26E6BE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7769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E86DB5-DB21-C622-C568-980B3C691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B951288-C45D-E24D-A580-3D00F58522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90095C3-AC82-C50D-5C14-973317BB6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CF2781-A346-422C-B472-F6DA3F9B9651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2026-03-17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C1B97A5-7641-7347-0B1F-D19866CDA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7807009-5C9B-4DDB-B045-9AD7AAE0B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19A311-45F2-48EA-A0EE-6BD70F26E6BE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9745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F038D7-0C25-A261-4E38-405450E01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4667F3E-BAB3-4266-BC7B-87908CDF2B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9BE23B9-7DEC-CD44-B22C-B8D75093F5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970C60E-DA16-A9D8-0F67-F37342D94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CF2781-A346-422C-B472-F6DA3F9B9651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2026-03-17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9BC677A-0CAA-F5FC-ED54-9D62475B2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60B9DC0-EF44-68C2-2D30-D8AB6B6CF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19A311-45F2-48EA-A0EE-6BD70F26E6BE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1322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8A63270-07E5-1435-7627-AD72524DD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DD43191-1E6F-1DB2-99A2-4EB7B0634F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0F500ED-468F-798C-A857-DC14D03492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1755C3F-9268-87CC-79E5-921599A57E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ACAD2DA-F4C6-2837-93D4-DB940CFCB7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E9760A8-4186-B7CF-85F2-C7B393F61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CF2781-A346-422C-B472-F6DA3F9B9651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2026-03-17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6B69959-60D4-CE78-2FD5-2F877BFA4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FBCCC63-5DF6-8F6C-711E-334C9E904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19A311-45F2-48EA-A0EE-6BD70F26E6BE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109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B8EF6E-DCEB-8C01-761A-2F6DC1DF4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EE30E9D-D34A-2735-70CA-DC50D0B67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CF2781-A346-422C-B472-F6DA3F9B9651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2026-03-17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48A5406-18AF-AA7C-246E-C7068EB03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58E0E25-CEEF-CE36-AF23-23BFCA264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19A311-45F2-48EA-A0EE-6BD70F26E6BE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8730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1350E89-CEBD-2D63-6395-9FC3F75B0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CF2781-A346-422C-B472-F6DA3F9B9651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2026-03-17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616516E-FF8B-1E94-7B62-187214B7D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5EBA17C-185D-9F49-F397-E65A72F7B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19A311-45F2-48EA-A0EE-6BD70F26E6BE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4428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22DC772-5509-6479-0846-2D67508AD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C04AF56-4FFB-5213-F416-7544C99877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EA25F64-8DEB-59FA-C0B3-BE1B729F23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B64627B-2ECF-C0A2-8F7A-7081F8E24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CF2781-A346-422C-B472-F6DA3F9B9651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2026-03-17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200190B-C021-F263-2D30-1C96CBCBA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93C4520-0B3F-9E69-F60B-978B689D2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19A311-45F2-48EA-A0EE-6BD70F26E6BE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1552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91B3E6-2F69-81E1-58D4-F0CAB422C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0FF3EAE-1389-2155-30C0-B9E4087A15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0B2022C-F227-1F95-23B7-AE89D33B52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0AC3650-B0AE-D983-BF68-AFB892D66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CF2781-A346-422C-B472-F6DA3F9B9651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2026-03-17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F5904DD-7D37-983E-E226-3CEF71EA1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8D7D6BF-CA5C-FB4A-48CC-59DBE03EC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19A311-45F2-48EA-A0EE-6BD70F26E6BE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2203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165A8B-54F4-F4BF-125C-67C66340D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F7FC3B4-FE16-31F2-DAAC-9A9990A1E8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28810E-FF15-038B-0CF0-7409A9A70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CF2781-A346-422C-B472-F6DA3F9B9651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2026-03-17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AC996E0-D274-F2DD-1655-816E9B146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36C8EBA-1D98-98B6-6696-7A14CE9C7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19A311-45F2-48EA-A0EE-6BD70F26E6BE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0130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90C7F20-EB67-3DD9-842C-4029F0C125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4B5FB37-CC5F-1542-ACFD-FD1059025C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DBBF6E0-ABAA-A979-33A0-46611A0AF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CF2781-A346-422C-B472-F6DA3F9B9651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2026-03-17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DC26391-8288-E8C2-0D6F-1845EC58D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6255BC-603A-1136-2BE5-48B617C2C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19A311-45F2-48EA-A0EE-6BD70F26E6BE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8650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- 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43283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le Only">
    <p:bg>
      <p:bgPr>
        <a:solidFill>
          <a:schemeClr val="accent6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 userDrawn="1"/>
        </p:nvSpPr>
        <p:spPr bwMode="auto">
          <a:xfrm>
            <a:off x="11430000" y="6400726"/>
            <a:ext cx="5588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r" defTabSz="914400" rtl="0" eaLnBrk="0" fontAlgn="auto" latinLnBrk="1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</a:rPr>
              <a:pPr marL="0" marR="0" lvl="0" indent="0" algn="r" defTabSz="914400" rtl="0" eaLnBrk="0" fontAlgn="auto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810110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304A3C6-90AA-61A2-5A4C-ED4B966A2A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E6A069F-0E3F-7C1A-1ACD-8C70A89022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4FBE823-5242-22E1-89A0-74F03ADA6B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CF2781-A346-422C-B472-F6DA3F9B9651}" type="datetimeFigureOut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2026-03-17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4C8ACF3-D5A2-C111-93C1-7D646E189C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5E57D64-7532-A829-E9CF-1159F9AA48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19A311-45F2-48EA-A0EE-6BD70F26E6BE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9876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hyperlink" Target="http://www.lionsclubs.org/" TargetMode="External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1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jpg"/><Relationship Id="rId4" Type="http://schemas.openxmlformats.org/officeDocument/2006/relationships/image" Target="../media/image1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ackground - Solid">
            <a:extLst>
              <a:ext uri="{FF2B5EF4-FFF2-40B4-BE49-F238E27FC236}">
                <a16:creationId xmlns:a16="http://schemas.microsoft.com/office/drawing/2014/main" id="{FA6F3AB3-2C1F-A844-8981-4F983B900005}"/>
              </a:ext>
            </a:extLst>
          </p:cNvPr>
          <p:cNvSpPr/>
          <p:nvPr/>
        </p:nvSpPr>
        <p:spPr>
          <a:xfrm>
            <a:off x="-2" y="-2343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44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+mn-ea"/>
                <a:cs typeface="+mn-cs"/>
              </a:rPr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7F32238-50AC-B241-8673-70E1D9E86A2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60000"/>
          </a:blip>
          <a:srcRect/>
          <a:stretch/>
        </p:blipFill>
        <p:spPr>
          <a:xfrm>
            <a:off x="9906000" y="-1"/>
            <a:ext cx="2286000" cy="2286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8A3D658-1C59-CF45-BFB2-3FC2D6F153F9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60000"/>
          </a:blip>
          <a:srcRect/>
          <a:stretch/>
        </p:blipFill>
        <p:spPr>
          <a:xfrm rot="10800000">
            <a:off x="-1" y="4572001"/>
            <a:ext cx="2286000" cy="2286000"/>
          </a:xfrm>
          <a:prstGeom prst="rect">
            <a:avLst/>
          </a:prstGeom>
        </p:spPr>
      </p:pic>
      <p:sp>
        <p:nvSpPr>
          <p:cNvPr id="21" name="Page Number - White">
            <a:extLst>
              <a:ext uri="{FF2B5EF4-FFF2-40B4-BE49-F238E27FC236}">
                <a16:creationId xmlns:a16="http://schemas.microsoft.com/office/drawing/2014/main" id="{76A478BC-656F-F14D-AD96-832D42C7AD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ヒラギノ角ゴ Pro W3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ヒラギノ角ゴ Pro W3" charset="0"/>
            </a:endParaRPr>
          </a:p>
        </p:txBody>
      </p:sp>
      <p:pic>
        <p:nvPicPr>
          <p:cNvPr id="2" name="Picture 1" descr="lionlogo_white.eps">
            <a:extLst>
              <a:ext uri="{FF2B5EF4-FFF2-40B4-BE49-F238E27FC236}">
                <a16:creationId xmlns:a16="http://schemas.microsoft.com/office/drawing/2014/main" id="{C9CA956A-4D34-AA22-F5D0-0031E0AA94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0284" y="708792"/>
            <a:ext cx="1451429" cy="1415871"/>
          </a:xfrm>
          <a:prstGeom prst="rect">
            <a:avLst/>
          </a:prstGeom>
        </p:spPr>
      </p:pic>
      <p:sp>
        <p:nvSpPr>
          <p:cNvPr id="5" name="Yellow Bar">
            <a:extLst>
              <a:ext uri="{FF2B5EF4-FFF2-40B4-BE49-F238E27FC236}">
                <a16:creationId xmlns:a16="http://schemas.microsoft.com/office/drawing/2014/main" id="{3C7D8F47-4B1F-44C3-0564-27428DF69746}"/>
              </a:ext>
            </a:extLst>
          </p:cNvPr>
          <p:cNvSpPr/>
          <p:nvPr/>
        </p:nvSpPr>
        <p:spPr>
          <a:xfrm flipV="1">
            <a:off x="3988694" y="3104122"/>
            <a:ext cx="4283779" cy="93420"/>
          </a:xfrm>
          <a:prstGeom prst="rect">
            <a:avLst/>
          </a:prstGeom>
          <a:solidFill>
            <a:srgbClr val="B3B2B1"/>
          </a:solidFill>
          <a:ln>
            <a:solidFill>
              <a:srgbClr val="B3B2B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55565A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B1295F7F-9D73-AF01-FF91-6BC6448739E0}"/>
              </a:ext>
            </a:extLst>
          </p:cNvPr>
          <p:cNvSpPr txBox="1">
            <a:spLocks/>
          </p:cNvSpPr>
          <p:nvPr/>
        </p:nvSpPr>
        <p:spPr>
          <a:xfrm>
            <a:off x="796585" y="2285999"/>
            <a:ext cx="10668000" cy="838200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kumimoji="0" lang="ko-KR" altLang="en-US" sz="3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연수교재</a:t>
            </a: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3DE3B248-B346-8FB0-5BB3-F639BAFB8FC8}"/>
              </a:ext>
            </a:extLst>
          </p:cNvPr>
          <p:cNvSpPr txBox="1">
            <a:spLocks/>
          </p:cNvSpPr>
          <p:nvPr/>
        </p:nvSpPr>
        <p:spPr>
          <a:xfrm>
            <a:off x="796585" y="5183612"/>
            <a:ext cx="10668000" cy="504126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사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kumimoji="0" lang="ko-KR" alt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국제라이온스협회</a:t>
            </a: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한국연합회</a:t>
            </a:r>
          </a:p>
        </p:txBody>
      </p:sp>
      <p:sp>
        <p:nvSpPr>
          <p:cNvPr id="8" name="Body Copy">
            <a:extLst>
              <a:ext uri="{FF2B5EF4-FFF2-40B4-BE49-F238E27FC236}">
                <a16:creationId xmlns:a16="http://schemas.microsoft.com/office/drawing/2014/main" id="{D1028A84-AFB1-E7AB-BF8E-1F017193DAA5}"/>
              </a:ext>
            </a:extLst>
          </p:cNvPr>
          <p:cNvSpPr txBox="1">
            <a:spLocks/>
          </p:cNvSpPr>
          <p:nvPr/>
        </p:nvSpPr>
        <p:spPr>
          <a:xfrm>
            <a:off x="4265498" y="5645082"/>
            <a:ext cx="3730173" cy="504126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dist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연수위원회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3682517" y="3168761"/>
            <a:ext cx="4826963" cy="12346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 latinLnBrk="0">
              <a:lnSpc>
                <a:spcPct val="160000"/>
              </a:lnSpc>
            </a:pPr>
            <a:r>
              <a:rPr lang="ko-KR" altLang="en-US" sz="54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회장 과정</a:t>
            </a:r>
            <a:endParaRPr lang="ko-KR" altLang="en-US" sz="5400" b="1" kern="0" spc="0" dirty="0">
              <a:solidFill>
                <a:schemeClr val="accent4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415187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2A1FB0-2D2F-9B0C-252F-12CEF84EFE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6CF7FC5-BBC7-AC67-670B-51D82265BF5A}"/>
              </a:ext>
            </a:extLst>
          </p:cNvPr>
          <p:cNvSpPr/>
          <p:nvPr/>
        </p:nvSpPr>
        <p:spPr>
          <a:xfrm>
            <a:off x="0" y="-4929"/>
            <a:ext cx="12192000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fontAlgn="base"/>
            <a:endParaRPr lang="ko-KR" altLang="en-US" dirty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1643B1DB-854F-861B-D44A-52E322846082}"/>
              </a:ext>
            </a:extLst>
          </p:cNvPr>
          <p:cNvSpPr/>
          <p:nvPr/>
        </p:nvSpPr>
        <p:spPr>
          <a:xfrm>
            <a:off x="0" y="-4929"/>
            <a:ext cx="3239486" cy="5610951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Open Sans Regular" charset="0"/>
              <a:ea typeface="+mn-ea"/>
              <a:cs typeface="+mn-cs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402C69B0-C621-BED9-8A05-767A35473F4D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3577E89E-A639-C962-A490-C56220D24B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47ECF9FD-6FE0-861D-3BA9-6C2548979A8F}"/>
              </a:ext>
            </a:extLst>
          </p:cNvPr>
          <p:cNvSpPr txBox="1">
            <a:spLocks/>
          </p:cNvSpPr>
          <p:nvPr/>
        </p:nvSpPr>
        <p:spPr>
          <a:xfrm>
            <a:off x="3239486" y="211579"/>
            <a:ext cx="8173892" cy="1053081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120000"/>
              <a:buFont typeface="Arial" pitchFamily="34" charset="0"/>
              <a:buNone/>
              <a:tabLst/>
              <a:defRPr/>
            </a:pPr>
            <a:r>
              <a:rPr kumimoji="0" lang="ko-KR" alt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세션 목표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4F4016E7-B4AD-5B37-160D-B30BE081E2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12" name="Yellow Bar">
            <a:extLst>
              <a:ext uri="{FF2B5EF4-FFF2-40B4-BE49-F238E27FC236}">
                <a16:creationId xmlns:a16="http://schemas.microsoft.com/office/drawing/2014/main" id="{3C7D8F47-4B1F-44C3-0564-27428DF69746}"/>
              </a:ext>
            </a:extLst>
          </p:cNvPr>
          <p:cNvSpPr/>
          <p:nvPr/>
        </p:nvSpPr>
        <p:spPr>
          <a:xfrm flipV="1">
            <a:off x="3337021" y="1264660"/>
            <a:ext cx="2884166" cy="93420"/>
          </a:xfrm>
          <a:prstGeom prst="rect">
            <a:avLst/>
          </a:prstGeom>
          <a:solidFill>
            <a:srgbClr val="FFCC00"/>
          </a:solidFill>
          <a:ln>
            <a:solidFill>
              <a:srgbClr val="B3B2B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55565A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2590800" y="1588745"/>
            <a:ext cx="8365378" cy="4819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en-US" altLang="ko-KR" sz="2400" b="1" kern="0" spc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회장의 사명과 임무를 이해한다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클럽표준헌장의 이해와 적용을 학습한다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사업계획 작성 및 예산안 수립을 이해한다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효율적 회의 진행에 대해 이해한다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en-US" altLang="ko-KR" sz="2400" b="1" kern="0" spc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리더십과 커뮤니케이션을 이해한다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회원관리 방안을 이해한다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각종 행사 및 공식 의전을 이해한다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효율적 클럽 운영의 방안을 이해한다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810499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07BE17-D30D-E584-4E8C-32EAF793B3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9EFE634E-7D55-17C0-1698-946C07B6373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BC747932-67F6-5146-26CB-0B46D22F2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13624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6F6752BF-8BCE-8BF8-977A-B06CFBE378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F7C29D05-46B9-334C-C91D-43AE7C3AF5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71663B93-CF61-C4D4-260D-5247BC4F8B3D}"/>
              </a:ext>
            </a:extLst>
          </p:cNvPr>
          <p:cNvSpPr txBox="1">
            <a:spLocks/>
          </p:cNvSpPr>
          <p:nvPr/>
        </p:nvSpPr>
        <p:spPr>
          <a:xfrm>
            <a:off x="129787" y="-13624"/>
            <a:ext cx="6672457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Ⅰ.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국제협회 우선사업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DBF016E-BF36-9BF2-65BA-1CADB743FBA6}"/>
              </a:ext>
            </a:extLst>
          </p:cNvPr>
          <p:cNvSpPr txBox="1">
            <a:spLocks/>
          </p:cNvSpPr>
          <p:nvPr/>
        </p:nvSpPr>
        <p:spPr>
          <a:xfrm>
            <a:off x="1386614" y="2921025"/>
            <a:ext cx="10614433" cy="2638274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 우선사업</a:t>
            </a:r>
            <a:endParaRPr lang="en-US" altLang="ko-KR" sz="30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1)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지속적으로 진행되는 우선사업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2)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상황에 따라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목표를 정하여 진행되는 우선사업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한시적 사업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3)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현재 우선사업은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</a:t>
            </a:r>
            <a:r>
              <a:rPr lang="en-US" altLang="ko-KR" sz="24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LCIF</a:t>
            </a:r>
            <a:r>
              <a:rPr lang="ko-KR" altLang="en-US" sz="24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지원</a:t>
            </a:r>
            <a:endParaRPr lang="en-US" altLang="ko-KR" sz="24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(2)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Mission 1.5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의 달성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(2027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년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7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월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1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일까지 회원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150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만 달성목표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)</a:t>
            </a:r>
          </a:p>
          <a:p>
            <a:pPr algn="l"/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</a:endParaRPr>
          </a:p>
          <a:p>
            <a:pPr algn="l"/>
            <a:endParaRPr lang="ko-KR" sz="2500" b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9C5C7EA0-425A-F6E2-E144-94FABE3E76AB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3D94267F-DF25-78D7-CEF1-45C7094CEA8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5497" y="116522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4034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>
              <a:lnSpc>
                <a:spcPts val="9500"/>
              </a:lnSpc>
              <a:spcBef>
                <a:spcPts val="0"/>
              </a:spcBef>
            </a:pPr>
            <a:endParaRPr lang="ko-KR" altLang="ko-KR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1871102-5134-6FCE-D2E4-ECB752D81D4A}"/>
              </a:ext>
            </a:extLst>
          </p:cNvPr>
          <p:cNvSpPr txBox="1">
            <a:spLocks/>
          </p:cNvSpPr>
          <p:nvPr/>
        </p:nvSpPr>
        <p:spPr>
          <a:xfrm>
            <a:off x="343891" y="1257291"/>
            <a:ext cx="7604698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endParaRPr lang="ko-KR" sz="3000" b="1" dirty="0"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ECAD46A-1B0E-F41B-30B6-C56DF3E430EE}"/>
              </a:ext>
            </a:extLst>
          </p:cNvPr>
          <p:cNvSpPr txBox="1">
            <a:spLocks/>
          </p:cNvSpPr>
          <p:nvPr/>
        </p:nvSpPr>
        <p:spPr>
          <a:xfrm>
            <a:off x="2825707" y="4255106"/>
            <a:ext cx="703360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89DABC-4CB6-B0A3-1C0A-34E29CFA39D7}"/>
              </a:ext>
            </a:extLst>
          </p:cNvPr>
          <p:cNvSpPr txBox="1"/>
          <p:nvPr/>
        </p:nvSpPr>
        <p:spPr>
          <a:xfrm>
            <a:off x="927993" y="2044190"/>
            <a:ext cx="10755078" cy="39605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dirty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    4)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지원 방법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8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 LCIF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지원의 경우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지도자들이 직접 각종 교부금 내용을 홍보하고 재단에 기부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l"/>
            <a:endParaRPr lang="en-US" altLang="ko-KR" sz="28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(2) Mission 1.5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달성의 경우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회원감소에 대한 심각성을 적극 홍보하고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지도자가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직접 신입회원을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영입하고 신생클럽을 조직하는 것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6" name="Body Copy">
            <a:extLst>
              <a:ext uri="{FF2B5EF4-FFF2-40B4-BE49-F238E27FC236}">
                <a16:creationId xmlns:a16="http://schemas.microsoft.com/office/drawing/2014/main" id="{87848D94-1DD3-DAE6-4581-C1CEC5F1E794}"/>
              </a:ext>
            </a:extLst>
          </p:cNvPr>
          <p:cNvSpPr txBox="1">
            <a:spLocks/>
          </p:cNvSpPr>
          <p:nvPr/>
        </p:nvSpPr>
        <p:spPr>
          <a:xfrm>
            <a:off x="-379575" y="-92298"/>
            <a:ext cx="7668012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Ⅰ.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국제협회 우선사업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FFEB3237-2457-52B7-1D7B-182C8D87CF0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7082" y="116522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6797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0417" y="165386"/>
            <a:ext cx="1229081" cy="1229081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18142" y="322651"/>
            <a:ext cx="1217385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3200" b="1" kern="0" spc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3200" b="1" kern="0" spc="0" dirty="0" err="1">
                <a:solidFill>
                  <a:schemeClr val="accent4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라이온스의</a:t>
            </a:r>
            <a:r>
              <a:rPr lang="ko-KR" altLang="en-US" sz="3200" b="1" kern="0" spc="0" dirty="0">
                <a:solidFill>
                  <a:schemeClr val="accent4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목적 </a:t>
            </a:r>
          </a:p>
          <a:p>
            <a:pPr algn="just" fontAlgn="base">
              <a:lnSpc>
                <a:spcPct val="160000"/>
              </a:lnSpc>
            </a:pPr>
            <a:endParaRPr lang="en-US" altLang="ko-KR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200000"/>
              </a:lnSpc>
            </a:pPr>
            <a:r>
              <a:rPr lang="en-US" altLang="ko-KR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(1) </a:t>
            </a:r>
            <a:r>
              <a:rPr lang="ko-KR" altLang="en-US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봉사단체로서 </a:t>
            </a:r>
            <a:r>
              <a:rPr lang="ko-KR" altLang="en-US" sz="20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클럽을 조직 관리하고 </a:t>
            </a:r>
            <a:r>
              <a:rPr lang="ko-KR" altLang="en-US" sz="20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차터를</a:t>
            </a:r>
            <a:r>
              <a:rPr lang="ko-KR" altLang="en-US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발급한다 </a:t>
            </a:r>
            <a:endParaRPr lang="ko-KR" altLang="en-US" sz="20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200000"/>
              </a:lnSpc>
            </a:pPr>
            <a:r>
              <a:rPr lang="en-US" altLang="ko-KR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(2) </a:t>
            </a:r>
            <a:r>
              <a:rPr lang="ko-KR" altLang="en-US" sz="20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클럽 활동사항을 조정하고 클럽운영을 표준화 한다</a:t>
            </a:r>
            <a:endParaRPr lang="ko-KR" altLang="en-US" sz="20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200000"/>
              </a:lnSpc>
            </a:pPr>
            <a:r>
              <a:rPr lang="en-US" altLang="ko-KR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(3) </a:t>
            </a:r>
            <a:r>
              <a:rPr lang="ko-KR" altLang="en-US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세계 인류 상호간의 이해심을 배양하고 증진시킨다</a:t>
            </a:r>
            <a:r>
              <a:rPr lang="en-US" altLang="ko-KR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0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 latinLnBrk="0">
              <a:lnSpc>
                <a:spcPct val="200000"/>
              </a:lnSpc>
            </a:pPr>
            <a:r>
              <a:rPr lang="en-US" altLang="ko-KR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(4) </a:t>
            </a:r>
            <a:r>
              <a:rPr lang="ko-KR" altLang="en-US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건전한 국가관과 시민의식을 고취시킨다</a:t>
            </a:r>
            <a:r>
              <a:rPr lang="en-US" altLang="ko-KR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0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 latinLnBrk="0">
              <a:lnSpc>
                <a:spcPct val="200000"/>
              </a:lnSpc>
            </a:pPr>
            <a:r>
              <a:rPr lang="en-US" altLang="ko-KR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(5) </a:t>
            </a:r>
            <a:r>
              <a:rPr lang="ko-KR" altLang="en-US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지역사회의 생활개선</a:t>
            </a:r>
            <a:r>
              <a:rPr lang="en-US" altLang="ko-KR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사회복지</a:t>
            </a:r>
            <a:r>
              <a:rPr lang="en-US" altLang="ko-KR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공덕심 함양에 적극적인 관심을 갖는다</a:t>
            </a:r>
            <a:r>
              <a:rPr lang="en-US" altLang="ko-KR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0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 latinLnBrk="0">
              <a:lnSpc>
                <a:spcPct val="200000"/>
              </a:lnSpc>
            </a:pPr>
            <a:r>
              <a:rPr lang="en-US" altLang="ko-KR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(6) </a:t>
            </a:r>
            <a:r>
              <a:rPr lang="ko-KR" altLang="en-US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우의와 협력 그리고 상호 이해로 클럽 간의 유대를 돈독히 한다</a:t>
            </a:r>
            <a:r>
              <a:rPr lang="en-US" altLang="ko-KR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0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 latinLnBrk="0">
              <a:lnSpc>
                <a:spcPct val="200000"/>
              </a:lnSpc>
            </a:pPr>
            <a:r>
              <a:rPr lang="en-US" altLang="ko-KR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(7) </a:t>
            </a:r>
            <a:r>
              <a:rPr lang="ko-KR" altLang="en-US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정당과 종교문제를 제외한 일반인의 관심사인 모든 문제 해결을 위한 토론의 장을 마련한다</a:t>
            </a:r>
            <a:r>
              <a:rPr lang="en-US" altLang="ko-KR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0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 latinLnBrk="0">
              <a:lnSpc>
                <a:spcPct val="200000"/>
              </a:lnSpc>
            </a:pPr>
            <a:r>
              <a:rPr lang="en-US" altLang="ko-KR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(8) </a:t>
            </a:r>
            <a:r>
              <a:rPr lang="ko-KR" altLang="en-US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지역사회의 숨은 자원봉사자들을 격려하며 각 분야의 효율성을 제고하고 도덕심을 향상시킨다</a:t>
            </a:r>
            <a:r>
              <a:rPr lang="en-US" altLang="ko-KR" sz="2000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000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61916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126E02-8219-E3A2-BF81-6A0F159CA7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BA9A6769-C770-91A5-8832-7DEEC906301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4C6928B4-4057-52F2-27AF-4B0363F489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101501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F280200A-B973-DF4D-CF0F-C8EB28F778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8138679-B534-2E88-D48E-382E320CBF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784DA286-56BF-0735-9A57-058BA00300D9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E7EB4DBE-89C3-6561-3790-EAB6B736270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5497" y="123894"/>
            <a:ext cx="1229081" cy="1229081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1217415" y="580199"/>
            <a:ext cx="4245073" cy="772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회장의 사명과 임무</a:t>
            </a:r>
            <a:endParaRPr lang="ko-KR" altLang="en-US" sz="3200" kern="0" spc="0" dirty="0">
              <a:solidFill>
                <a:schemeClr val="accent4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844152" y="2020039"/>
            <a:ext cx="10196256" cy="2572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3200" b="1" kern="0" spc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ko-KR" altLang="en-US" sz="3200" b="1" kern="0" spc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회장의 사명</a:t>
            </a:r>
          </a:p>
          <a:p>
            <a:pPr algn="just" fontAlgn="base">
              <a:lnSpc>
                <a:spcPct val="160000"/>
              </a:lnSpc>
            </a:pP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24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국제라이온스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협회의 클럽 최고 책임자로서의 </a:t>
            </a:r>
            <a:r>
              <a:rPr lang="ko-KR" altLang="en-US" sz="24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클럽을 </a:t>
            </a:r>
            <a:endParaRPr lang="en-US" altLang="ko-KR" sz="24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통해 자원 봉사하는 방법을 알리고 인도주의적 필요성에 부응 하며 </a:t>
            </a:r>
            <a:endParaRPr lang="en-US" altLang="ko-KR" sz="24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평화와 국제이해 증진에 있다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390139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523" y="86497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8663" y="102884"/>
            <a:ext cx="1229081" cy="1229081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1179550" y="331036"/>
            <a:ext cx="4245073" cy="772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200" b="1" i="0" u="none" strike="noStrike" kern="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1. </a:t>
            </a:r>
            <a:r>
              <a:rPr kumimoji="0" lang="ko-KR" alt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회장의 사명과 임무</a:t>
            </a:r>
            <a:endParaRPr kumimoji="0" lang="ko-KR" altLang="en-US" sz="3200" b="0" i="0" u="none" strike="noStrike" kern="0" cap="none" spc="0" normalizeH="0" baseline="0" noProof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629723" y="1206150"/>
            <a:ext cx="10057726" cy="1193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2)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회장의 임무 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국제협회의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표준클럽헌장 부칙 제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조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항 참조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 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9144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970310" y="1951233"/>
            <a:ext cx="10652140" cy="44067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base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Both"/>
              <a:tabLst/>
              <a:defRPr/>
            </a:pP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본 클럽의 최고 책임자로 활동한다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 </a:t>
            </a:r>
          </a:p>
          <a:p>
            <a:pPr marL="342900" marR="0" lvl="0" indent="-342900" algn="just" defTabSz="914400" rtl="0" eaLnBrk="1" fontAlgn="base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Both"/>
              <a:tabLst/>
              <a:defRPr/>
            </a:pP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본 클럽 이사회의 모든 회의를 주재한다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342900" marR="0" lvl="0" indent="-342900" algn="just" defTabSz="914400" rtl="0" eaLnBrk="1" fontAlgn="base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Both"/>
              <a:tabLst/>
              <a:defRPr/>
            </a:pP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클럽 글로벌 </a:t>
            </a:r>
            <a:r>
              <a:rPr kumimoji="0" lang="ko-KR" alt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액션팀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(GAT)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위원장으로서 역할을 수행한다</a:t>
            </a:r>
            <a:endParaRPr lang="en-US" altLang="ko-KR" sz="2400" b="1" kern="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marR="0" lvl="0" indent="-342900" algn="just" defTabSz="914400" rtl="0" eaLnBrk="1" fontAlgn="base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Both"/>
              <a:tabLst/>
              <a:defRPr/>
            </a:pP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클럽임원 및 위원회 위원장들과 협력하여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클럽이사회가 제시하고</a:t>
            </a:r>
            <a:endParaRPr kumimoji="0" lang="en-US" altLang="ko-KR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R="0" lvl="0" algn="just" defTabSz="914400" rtl="0" eaLnBrk="1" fontAlgn="base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승인한 회원증강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지역사회 참여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운영 개선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인도주의 봉사 시행을</a:t>
            </a:r>
            <a:endParaRPr kumimoji="0" lang="en-US" altLang="ko-KR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R="0" lvl="0" algn="just" defTabSz="914400" rtl="0" eaLnBrk="1" fontAlgn="base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2400" b="1" kern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위한 계획을 실행한다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  <a:endParaRPr kumimoji="0" lang="ko-KR" altLang="en-US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95958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917" y="222604"/>
            <a:ext cx="1229081" cy="1229081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1217415" y="485263"/>
            <a:ext cx="4245073" cy="772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200" b="1" i="0" u="none" strike="noStrike" kern="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1. </a:t>
            </a:r>
            <a:r>
              <a:rPr kumimoji="0" lang="ko-KR" alt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회장의 사명과 임무</a:t>
            </a:r>
            <a:endParaRPr kumimoji="0" lang="ko-KR" altLang="en-US" sz="3200" b="0" i="0" u="none" strike="noStrike" kern="0" cap="none" spc="0" normalizeH="0" baseline="0" noProof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732272" y="1436788"/>
            <a:ext cx="10057726" cy="1193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2)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회장의 임무 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국제협회의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표준클럽헌장 부칙 제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조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항 참조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 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9144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560996" y="2426388"/>
            <a:ext cx="10880272" cy="4147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marR="0" lvl="0" indent="-228600" algn="l" defTabSz="914400" rtl="0" eaLnBrk="1" fontAlgn="base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(5)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클럽이사회의 </a:t>
            </a:r>
            <a:r>
              <a:rPr kumimoji="0" lang="ko-KR" alt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정규회의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및 특별회의를 소집한다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  <a:endParaRPr kumimoji="0" lang="ko-KR" altLang="en-US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685800" marR="0" lvl="0" indent="-228600" algn="l" defTabSz="914400" rtl="0" eaLnBrk="1" fontAlgn="base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(6)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클럽의 상임위원회와 특별위원회를 임명하고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위원장들과 협력하여 </a:t>
            </a:r>
            <a:endParaRPr kumimoji="0" lang="en-US" altLang="ko-KR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685800" marR="0" lvl="0" indent="-228600" algn="l" defTabSz="914400" rtl="0" eaLnBrk="1" fontAlgn="base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400" b="1" kern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각 위원회가 정규적으로  활동하고 </a:t>
            </a:r>
            <a:r>
              <a:rPr kumimoji="0" lang="ko-KR" alt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보고하게한다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685800" indent="-228600" fontAlgn="base" latinLnBrk="0">
              <a:lnSpc>
                <a:spcPct val="20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(7)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정규선거가 정식으로 소집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공고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실시되도록 감독한다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85800" indent="-228600" fontAlgn="base" latinLnBrk="0">
              <a:lnSpc>
                <a:spcPct val="20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(8)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클럽이 현지 법률에 따라 운영되게 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85800" marR="0" lvl="0" indent="-228600" algn="l" defTabSz="914400" rtl="0" eaLnBrk="1" fontAlgn="base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05222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42" y="67366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5497" y="186215"/>
            <a:ext cx="1229081" cy="1229081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1046873" y="392602"/>
            <a:ext cx="4245073" cy="772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회장의 사명과 임무</a:t>
            </a:r>
            <a:endParaRPr lang="ko-KR" altLang="en-US" sz="3200" kern="0" spc="0" dirty="0">
              <a:solidFill>
                <a:schemeClr val="accent4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516006" y="1297040"/>
            <a:ext cx="10057726" cy="1193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회장의 임무  </a:t>
            </a:r>
            <a:r>
              <a:rPr lang="en-US" altLang="ko-KR" b="1" dirty="0"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국제협회의</a:t>
            </a:r>
            <a:r>
              <a:rPr lang="ko-KR" altLang="en-US" b="1" dirty="0"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표준클럽헌장 부칙 제 </a:t>
            </a:r>
            <a:r>
              <a:rPr lang="en-US" altLang="ko-KR" b="1" dirty="0"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b="1" dirty="0"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 </a:t>
            </a:r>
            <a:r>
              <a:rPr lang="en-US" altLang="ko-KR" b="1" dirty="0"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b="1" dirty="0"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항 참조</a:t>
            </a:r>
            <a:r>
              <a:rPr lang="en-US" altLang="ko-KR" b="1" dirty="0"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endParaRPr lang="ko-KR" altLang="en-US" b="1" dirty="0">
              <a:solidFill>
                <a:srgbClr val="FFFF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endParaRPr lang="ko-KR" altLang="en-US" sz="2400" b="1" kern="0" dirty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107833" y="2038864"/>
            <a:ext cx="10880272" cy="44067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228600" fontAlgn="base" latinLnBrk="0">
              <a:lnSpc>
                <a:spcPct val="20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(9)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모든 클럽 임원들과 회원들이 클럽 헌장 및 부칙과 국제헌장 및 </a:t>
            </a:r>
            <a:endParaRPr lang="en-US" altLang="ko-KR" sz="24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85800" indent="-228600" fontAlgn="base" latinLnBrk="0">
              <a:lnSpc>
                <a:spcPct val="20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부칙을 준수하여 클럽  운영을 적절하게 관리한다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85800" indent="-228600" fontAlgn="base" latinLnBrk="0">
              <a:lnSpc>
                <a:spcPct val="20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(10)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모든 분쟁이 협회 공식 분쟁 해결 절차에 따라 공정하고 투명하게</a:t>
            </a:r>
            <a:endParaRPr lang="en-US" altLang="ko-KR" sz="24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85800" indent="-228600" fontAlgn="base" latinLnBrk="0">
              <a:lnSpc>
                <a:spcPct val="20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해결되도록 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85800" indent="-228600" fontAlgn="base" latinLnBrk="0">
              <a:lnSpc>
                <a:spcPct val="20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(11)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클럽이 위치한 지대의 지구 총재 자문 위원회 위원으로 활동한다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85800" indent="-228600" fontAlgn="base" latinLnBrk="0">
              <a:lnSpc>
                <a:spcPct val="20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(12)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효율적인 지도력이 지속될 수 있도록 부회장의 멘토로 활동한다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623829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42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7545" y="170631"/>
            <a:ext cx="1229081" cy="1229081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1137604" y="356302"/>
            <a:ext cx="3337773" cy="7693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표준클럽헌장 </a:t>
            </a:r>
            <a:endParaRPr lang="ko-KR" altLang="en-US" sz="3200" kern="0" spc="0" dirty="0">
              <a:solidFill>
                <a:schemeClr val="accent4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561509" y="1280574"/>
            <a:ext cx="3586238" cy="6830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국제표준클럽헌장</a:t>
            </a:r>
            <a:endParaRPr lang="ko-KR" altLang="en-US" sz="28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567455" y="2017157"/>
            <a:ext cx="5554614" cy="684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국제표준클럽헌장의 구조 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endParaRPr lang="ko-KR" altLang="en-US" sz="28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410614" y="1971008"/>
            <a:ext cx="5556329" cy="684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본칙 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12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조와 부칙 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11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개조로 구성 </a:t>
            </a:r>
            <a:endParaRPr lang="ko-KR" altLang="en-US" sz="28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561509" y="2800434"/>
            <a:ext cx="6074099" cy="684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3) </a:t>
            </a:r>
            <a:r>
              <a:rPr lang="ko-KR" altLang="en-US" sz="28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클럽이사회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표준클럽헌장 제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8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078878" y="3525849"/>
            <a:ext cx="10003727" cy="30310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base">
              <a:lnSpc>
                <a:spcPct val="160000"/>
              </a:lnSpc>
              <a:buAutoNum type="arabicParenBoth"/>
            </a:pP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구성원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(2)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이사회 정족수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just"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(3)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임무와 권한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fontAlgn="base" latinLnBrk="0">
              <a:lnSpc>
                <a:spcPct val="17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(4)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클럽이사회는 심의기구이나 회원의 신분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제명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입회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탈회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전입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</a:p>
          <a:p>
            <a:pPr fontAlgn="base" latinLnBrk="0">
              <a:lnSpc>
                <a:spcPct val="17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전출 등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 관한 내용에 대하여는 의결 기구로서의 역할을 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273837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7406" y="198719"/>
            <a:ext cx="1229081" cy="1229081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985725" y="334616"/>
            <a:ext cx="7550465" cy="772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사업계획서 작성 및 예산안 수립 방안</a:t>
            </a:r>
            <a:endParaRPr lang="ko-KR" altLang="en-US" sz="3200" kern="0" spc="0" dirty="0">
              <a:solidFill>
                <a:schemeClr val="accent4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346241" y="1179007"/>
            <a:ext cx="3414717" cy="6876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1)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사업계획서 작성</a:t>
            </a:r>
            <a:endParaRPr lang="ko-KR" altLang="en-US" sz="28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915901" y="2045652"/>
            <a:ext cx="95413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fontAlgn="base">
              <a:buAutoNum type="arabicParenBoth"/>
            </a:pP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사업계획 수립 시에는 반드시 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SMART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기법에 따라 </a:t>
            </a:r>
            <a:endParaRPr lang="en-US" altLang="ko-KR" sz="24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/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계획을 수립하고 계획서를 작성한다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928680" y="3078582"/>
            <a:ext cx="2993127" cy="602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(2) </a:t>
            </a:r>
            <a:r>
              <a:rPr lang="en-US" altLang="ko-KR" sz="24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SMART기법이란</a:t>
            </a:r>
            <a:endParaRPr lang="en-US" altLang="ko-KR" sz="24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411183" y="4265364"/>
            <a:ext cx="42787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 측정 가능한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(Measurable) 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2031272" y="3632913"/>
            <a:ext cx="3177473" cy="602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① 구체적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(Specific</a:t>
            </a:r>
            <a:r>
              <a:rPr lang="en-US" altLang="ko-KR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20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659214" y="4608643"/>
            <a:ext cx="4732386" cy="602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③ 실행 가능한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(Actionable</a:t>
            </a:r>
            <a:r>
              <a:rPr lang="en-US" altLang="ko-KR" sz="20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20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935271" y="5062341"/>
            <a:ext cx="3695242" cy="602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④ </a:t>
            </a:r>
            <a:r>
              <a:rPr lang="en-US" altLang="ko-KR" sz="24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현실적인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(Realistic)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799587" y="5522673"/>
            <a:ext cx="6125075" cy="6857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87070" algn="just" fontAlgn="base">
              <a:lnSpc>
                <a:spcPct val="190000"/>
              </a:lnSpc>
            </a:pP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⑤ 기한이 정해진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(Time Bound)</a:t>
            </a:r>
            <a:endParaRPr lang="en-US" altLang="ko-KR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521994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7155" y="238562"/>
            <a:ext cx="1229081" cy="1229081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866303" y="466714"/>
            <a:ext cx="7550465" cy="772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200" b="1" i="0" u="none" strike="noStrike" kern="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 </a:t>
            </a:r>
            <a:r>
              <a:rPr kumimoji="0" lang="ko-KR" alt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사업계획서 작성 및 예산안 수립 방안</a:t>
            </a:r>
            <a:endParaRPr kumimoji="0" lang="ko-KR" altLang="en-US" sz="3200" b="0" i="0" u="none" strike="noStrike" kern="0" cap="none" spc="0" normalizeH="0" baseline="0" noProof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466590" y="1988894"/>
            <a:ext cx="9258819" cy="28802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예산안 수립</a:t>
            </a:r>
          </a:p>
          <a:p>
            <a:pPr algn="just" fontAlgn="base">
              <a:lnSpc>
                <a:spcPct val="200000"/>
              </a:lnSpc>
            </a:pP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예산이란 회기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(7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일∼다음해 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30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중의 수입과 지출에 </a:t>
            </a:r>
          </a:p>
          <a:p>
            <a:pPr algn="just" fontAlgn="base">
              <a:lnSpc>
                <a:spcPct val="200000"/>
              </a:lnSpc>
            </a:pP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대한 내용으로 대부분의 경우 예년의 자료를 답습하고 있는 게 </a:t>
            </a:r>
          </a:p>
          <a:p>
            <a:pPr algn="just" fontAlgn="base">
              <a:lnSpc>
                <a:spcPct val="200000"/>
              </a:lnSpc>
            </a:pP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현실이지만 사업이 달라지면 예산도 달라져야 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831987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5497" y="332434"/>
            <a:ext cx="1229081" cy="1229081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1020943" y="560586"/>
            <a:ext cx="7550465" cy="772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200" b="1" i="0" u="none" strike="noStrike" kern="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 </a:t>
            </a:r>
            <a:r>
              <a:rPr kumimoji="0" lang="ko-KR" alt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사업계획서 작성 및 예산안 수립 방안</a:t>
            </a:r>
            <a:endParaRPr kumimoji="0" lang="ko-KR" altLang="en-US" sz="3200" b="0" i="0" u="none" strike="noStrike" kern="0" cap="none" spc="0" normalizeH="0" baseline="0" noProof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657632" y="1710557"/>
            <a:ext cx="4618572" cy="6876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3) </a:t>
            </a:r>
            <a:r>
              <a:rPr kumimoji="0" lang="ko-KR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예산수립 및 집행 단계는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2093116" y="2956650"/>
            <a:ext cx="7693435" cy="2190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사업계획수립 → 소요자금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+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예비비 파악 </a:t>
            </a:r>
            <a:endParaRPr kumimoji="0" lang="en-US" altLang="ko-KR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914400" rtl="0" eaLnBrk="1" fontAlgn="base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→ 회비책정 → 사업 및 예산 승인 → 집행 </a:t>
            </a:r>
            <a:endParaRPr kumimoji="0" lang="en-US" altLang="ko-KR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914400" rtl="0" eaLnBrk="1" fontAlgn="base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400" b="1" kern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→ 결산의 순으로 진행이 된다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  <a:endParaRPr kumimoji="0" lang="ko-KR" altLang="en-US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63380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42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5592" y="294270"/>
            <a:ext cx="1229081" cy="1229081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1199273" y="344567"/>
            <a:ext cx="10136477" cy="24739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 </a:t>
            </a:r>
            <a:r>
              <a:rPr lang="ko-KR" altLang="en-US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효율적 회의 진행 </a:t>
            </a:r>
          </a:p>
          <a:p>
            <a:pPr algn="just" fontAlgn="base">
              <a:lnSpc>
                <a:spcPct val="160000"/>
              </a:lnSpc>
            </a:pPr>
            <a:endParaRPr lang="en-US" altLang="ko-KR" sz="20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24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회의 진행법은 로버트식 회의법을 준용하되 </a:t>
            </a:r>
            <a:r>
              <a:rPr lang="ko-KR" altLang="en-US" sz="24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라이온스의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4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별도의 규정이 있으면 그 규정에 따른다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805591" y="2986161"/>
            <a:ext cx="104045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20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회의의 계획 및 준비</a:t>
            </a:r>
          </a:p>
          <a:p>
            <a:pPr algn="just" fontAlgn="base">
              <a:lnSpc>
                <a:spcPct val="200000"/>
              </a:lnSpc>
            </a:pP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다음의 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 원칙에 의거하여 계획하고 회의 시작 전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통상 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주일 전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</a:p>
          <a:p>
            <a:pPr algn="just" fontAlgn="base">
              <a:lnSpc>
                <a:spcPct val="20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일자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시간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장소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주요 안건 등의 내용을 첨부하여 </a:t>
            </a:r>
            <a:endParaRPr lang="en-US" altLang="ko-KR" sz="24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20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참석 대상자에게 통보하여야 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157648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-17027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678" y="201849"/>
            <a:ext cx="1229081" cy="1229081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871605" y="348787"/>
            <a:ext cx="9851741" cy="772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3200" b="1" i="0" u="none" strike="noStrike" kern="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 </a:t>
            </a:r>
            <a:r>
              <a:rPr kumimoji="0" lang="ko-KR" alt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효율적 회의 진행 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1805589" y="1634987"/>
            <a:ext cx="1040455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(1)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왜 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-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회의의 목적을 결정한다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 </a:t>
            </a:r>
            <a:endParaRPr kumimoji="0" lang="ko-KR" altLang="en-US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914400" rtl="0" eaLnBrk="1" fontAlgn="base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(2)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무엇을 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-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의제를 결정하고 주요한 논점을 준비한다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 </a:t>
            </a:r>
            <a:endParaRPr kumimoji="0" lang="ko-KR" altLang="en-US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914400" rtl="0" eaLnBrk="1" fontAlgn="base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(3)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누구 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-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회의에 출석할 사람을 정하고 역할 분담을 계획한다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 </a:t>
            </a:r>
            <a:endParaRPr kumimoji="0" lang="ko-KR" altLang="en-US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914400" rtl="0" eaLnBrk="1" fontAlgn="base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(4)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언제 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-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회의 개최 일정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시간을 예정한다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 </a:t>
            </a:r>
            <a:endParaRPr kumimoji="0" lang="ko-KR" altLang="en-US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914400" rtl="0" eaLnBrk="1" fontAlgn="base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(5)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어디서 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-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회의장을 결정한다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 </a:t>
            </a:r>
            <a:endParaRPr kumimoji="0" lang="ko-KR" altLang="en-US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914400" rtl="0" eaLnBrk="1" fontAlgn="base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914400" rtl="0" eaLnBrk="1" fontAlgn="base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(6)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어떻게 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-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토의 진행의 줄거리를 계획하고 경비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자료 준비 등의 </a:t>
            </a:r>
            <a:endParaRPr kumimoji="0" lang="en-US" altLang="ko-KR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914400" rtl="0" eaLnBrk="1" fontAlgn="base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400" b="1" kern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계획을 세운다</a:t>
            </a:r>
            <a:r>
              <a:rPr kumimoji="0" lang="en-US" altLang="ko-KR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 </a:t>
            </a:r>
            <a:endParaRPr kumimoji="0" lang="ko-KR" altLang="en-US" sz="20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6CBB0B4-8FA7-4BAA-84FA-C05B3D0C93B1}"/>
              </a:ext>
            </a:extLst>
          </p:cNvPr>
          <p:cNvSpPr txBox="1"/>
          <p:nvPr/>
        </p:nvSpPr>
        <p:spPr>
          <a:xfrm>
            <a:off x="1624195" y="915568"/>
            <a:ext cx="6184556" cy="8169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base">
              <a:lnSpc>
                <a:spcPct val="200000"/>
              </a:lnSpc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회의록 작성</a:t>
            </a:r>
          </a:p>
        </p:txBody>
      </p:sp>
    </p:spTree>
    <p:extLst>
      <p:ext uri="{BB962C8B-B14F-4D97-AF65-F5344CB8AC3E}">
        <p14:creationId xmlns:p14="http://schemas.microsoft.com/office/powerpoint/2010/main" val="32874265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42" y="-358527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4493" y="213479"/>
            <a:ext cx="1229081" cy="1229081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1578366" y="865825"/>
            <a:ext cx="8471014" cy="75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80000"/>
              </a:lnSpc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3)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회의진행 순서 </a:t>
            </a:r>
            <a:r>
              <a:rPr lang="en-US" altLang="ko-KR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통상적으로 사용되는 월례회 식순</a:t>
            </a:r>
            <a:r>
              <a:rPr lang="en-US" altLang="ko-KR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1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B1D90E6-CC27-431B-868A-BFBDA1F1DAC4}"/>
              </a:ext>
            </a:extLst>
          </p:cNvPr>
          <p:cNvSpPr txBox="1"/>
          <p:nvPr/>
        </p:nvSpPr>
        <p:spPr>
          <a:xfrm>
            <a:off x="6535713" y="2153086"/>
            <a:ext cx="6178378" cy="42672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base">
              <a:lnSpc>
                <a:spcPct val="180000"/>
              </a:lnSpc>
            </a:pPr>
            <a:r>
              <a:rPr lang="en-US" altLang="ko-KR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(7) </a:t>
            </a:r>
            <a:r>
              <a:rPr lang="ko-KR" altLang="en-US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이사회의결사항 보고</a:t>
            </a:r>
          </a:p>
          <a:p>
            <a:pPr algn="just" fontAlgn="base">
              <a:lnSpc>
                <a:spcPct val="180000"/>
              </a:lnSpc>
            </a:pPr>
            <a:r>
              <a:rPr lang="en-US" altLang="ko-KR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(8) </a:t>
            </a:r>
            <a:r>
              <a:rPr lang="ko-KR" altLang="en-US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의안상정 및 채택 </a:t>
            </a:r>
            <a:endParaRPr lang="en-US" altLang="ko-KR" sz="22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80000"/>
              </a:lnSpc>
            </a:pPr>
            <a:r>
              <a:rPr lang="en-US" altLang="ko-KR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</a:t>
            </a:r>
            <a:r>
              <a:rPr lang="ko-KR" altLang="en-US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이사회 심의 안건은 자동상정</a:t>
            </a:r>
            <a:r>
              <a:rPr lang="en-US" altLang="ko-KR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endParaRPr lang="ko-KR" altLang="en-US" sz="22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80000"/>
              </a:lnSpc>
            </a:pPr>
            <a:r>
              <a:rPr lang="en-US" altLang="ko-KR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(9) </a:t>
            </a:r>
            <a:r>
              <a:rPr lang="ko-KR" altLang="en-US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안건심의 </a:t>
            </a:r>
          </a:p>
          <a:p>
            <a:pPr algn="just" fontAlgn="base">
              <a:lnSpc>
                <a:spcPct val="180000"/>
              </a:lnSpc>
            </a:pPr>
            <a:r>
              <a:rPr lang="en-US" altLang="ko-KR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(10) </a:t>
            </a:r>
            <a:r>
              <a:rPr lang="ko-KR" altLang="en-US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토론 및 토의 </a:t>
            </a:r>
          </a:p>
          <a:p>
            <a:pPr algn="just" fontAlgn="base">
              <a:lnSpc>
                <a:spcPct val="180000"/>
              </a:lnSpc>
            </a:pPr>
            <a:r>
              <a:rPr lang="en-US" altLang="ko-KR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(11) </a:t>
            </a:r>
            <a:r>
              <a:rPr lang="ko-KR" altLang="en-US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토론종결 및 표결 </a:t>
            </a:r>
          </a:p>
          <a:p>
            <a:pPr algn="just" fontAlgn="base">
              <a:lnSpc>
                <a:spcPct val="180000"/>
              </a:lnSpc>
            </a:pPr>
            <a:r>
              <a:rPr lang="en-US" altLang="ko-KR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(12) </a:t>
            </a:r>
            <a:r>
              <a:rPr lang="ko-KR" altLang="en-US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폐회선언 </a:t>
            </a:r>
            <a:endParaRPr lang="ko-KR" altLang="en-US" sz="22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0593E0-6563-4B8B-B4EC-21251D9E0A15}"/>
              </a:ext>
            </a:extLst>
          </p:cNvPr>
          <p:cNvSpPr txBox="1"/>
          <p:nvPr/>
        </p:nvSpPr>
        <p:spPr>
          <a:xfrm>
            <a:off x="1952006" y="1618147"/>
            <a:ext cx="6178378" cy="36578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base">
              <a:lnSpc>
                <a:spcPct val="180000"/>
              </a:lnSpc>
            </a:pPr>
            <a:r>
              <a:rPr lang="en-US" altLang="ko-KR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개회 </a:t>
            </a:r>
            <a:r>
              <a:rPr lang="en-US" altLang="ko-KR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정족수 확인 및 개회선언 </a:t>
            </a:r>
          </a:p>
          <a:p>
            <a:pPr algn="just" fontAlgn="base">
              <a:lnSpc>
                <a:spcPct val="180000"/>
              </a:lnSpc>
            </a:pPr>
            <a:r>
              <a:rPr lang="en-US" altLang="ko-KR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(2) </a:t>
            </a:r>
            <a:r>
              <a:rPr lang="ko-KR" altLang="en-US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국민의례 </a:t>
            </a:r>
          </a:p>
          <a:p>
            <a:pPr algn="just" fontAlgn="base">
              <a:lnSpc>
                <a:spcPct val="180000"/>
              </a:lnSpc>
            </a:pPr>
            <a:r>
              <a:rPr lang="en-US" altLang="ko-KR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(3) </a:t>
            </a:r>
            <a:r>
              <a:rPr lang="ko-KR" altLang="en-US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윤리강령 낭독 </a:t>
            </a:r>
          </a:p>
          <a:p>
            <a:pPr algn="just" fontAlgn="base">
              <a:lnSpc>
                <a:spcPct val="180000"/>
              </a:lnSpc>
            </a:pPr>
            <a:r>
              <a:rPr lang="en-US" altLang="ko-KR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(4) </a:t>
            </a:r>
            <a:r>
              <a:rPr lang="ko-KR" altLang="en-US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의장인사 </a:t>
            </a:r>
          </a:p>
          <a:p>
            <a:pPr algn="just" fontAlgn="base">
              <a:lnSpc>
                <a:spcPct val="180000"/>
              </a:lnSpc>
            </a:pPr>
            <a:r>
              <a:rPr lang="en-US" altLang="ko-KR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(5) </a:t>
            </a:r>
            <a:r>
              <a:rPr lang="ko-KR" altLang="en-US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전차회의록 보고 및 처리 </a:t>
            </a:r>
          </a:p>
          <a:p>
            <a:pPr algn="just" fontAlgn="base">
              <a:lnSpc>
                <a:spcPct val="180000"/>
              </a:lnSpc>
            </a:pPr>
            <a:r>
              <a:rPr lang="en-US" altLang="ko-KR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(6) </a:t>
            </a:r>
            <a:r>
              <a:rPr lang="ko-KR" altLang="en-US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보고사항 </a:t>
            </a:r>
            <a:r>
              <a:rPr lang="en-US" altLang="ko-KR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총무</a:t>
            </a:r>
            <a:r>
              <a:rPr lang="en-US" altLang="ko-KR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재무 보고 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60CCE4B-6239-4E9B-830D-1E5C9DF57AA4}"/>
              </a:ext>
            </a:extLst>
          </p:cNvPr>
          <p:cNvSpPr/>
          <p:nvPr/>
        </p:nvSpPr>
        <p:spPr>
          <a:xfrm>
            <a:off x="1010741" y="170357"/>
            <a:ext cx="9851741" cy="772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3200" b="1" i="0" u="none" strike="noStrike" kern="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4. </a:t>
            </a:r>
            <a:r>
              <a:rPr kumimoji="0" lang="ko-KR" alt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효율적 회의 진행 </a:t>
            </a:r>
          </a:p>
        </p:txBody>
      </p:sp>
    </p:spTree>
    <p:extLst>
      <p:ext uri="{BB962C8B-B14F-4D97-AF65-F5344CB8AC3E}">
        <p14:creationId xmlns:p14="http://schemas.microsoft.com/office/powerpoint/2010/main" val="30324747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5047" y="244862"/>
            <a:ext cx="1229081" cy="1229081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1364139" y="148043"/>
            <a:ext cx="4921540" cy="9205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>
              <a:lnSpc>
                <a:spcPct val="200000"/>
              </a:lnSpc>
            </a:pPr>
            <a:r>
              <a:rPr lang="en-US" altLang="ko-KR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5. </a:t>
            </a:r>
            <a:r>
              <a:rPr lang="ko-KR" altLang="en-US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리더십과 커뮤니케이션</a:t>
            </a:r>
            <a:endParaRPr lang="ko-KR" altLang="en-US" sz="3200" kern="0" spc="0" dirty="0">
              <a:solidFill>
                <a:schemeClr val="accent4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669237" y="1172611"/>
            <a:ext cx="3055645" cy="6876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en-US" altLang="ko-KR" sz="28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리더십의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의미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2004763" y="2092369"/>
            <a:ext cx="9959030" cy="4063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fontAlgn="base">
              <a:lnSpc>
                <a:spcPct val="160000"/>
              </a:lnSpc>
              <a:buAutoNum type="arabicParenBoth"/>
            </a:pP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리더십이란 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  <a:p>
            <a:pPr fontAlgn="base" latinLnBrk="0">
              <a:lnSpc>
                <a:spcPct val="200000"/>
              </a:lnSpc>
              <a:defRPr/>
            </a:pPr>
            <a:r>
              <a:rPr lang="ko-KR" altLang="en-US" sz="2400" b="1" dirty="0">
                <a:solidFill>
                  <a:schemeClr val="bg1"/>
                </a:solidFill>
              </a:rPr>
              <a:t>     무엇을 어떻게 하는 것이 효과적인가를 다른 사람들이 이해하고</a:t>
            </a:r>
            <a:endParaRPr lang="en-US" altLang="ko-KR" sz="2400" b="1" dirty="0">
              <a:solidFill>
                <a:schemeClr val="bg1"/>
              </a:solidFill>
            </a:endParaRPr>
          </a:p>
          <a:p>
            <a:pPr fontAlgn="base" latinLnBrk="0">
              <a:lnSpc>
                <a:spcPct val="200000"/>
              </a:lnSpc>
              <a:defRPr/>
            </a:pPr>
            <a:r>
              <a:rPr lang="en-US" altLang="ko-KR" sz="2400" b="1" dirty="0">
                <a:solidFill>
                  <a:schemeClr val="bg1"/>
                </a:solidFill>
              </a:rPr>
              <a:t>    </a:t>
            </a:r>
            <a:r>
              <a:rPr lang="ko-KR" altLang="en-US" sz="2400" b="1" dirty="0">
                <a:solidFill>
                  <a:schemeClr val="bg1"/>
                </a:solidFill>
              </a:rPr>
              <a:t> 동의하도록 영향력을 행사하는 과정과 이렇게 공동의 목표를</a:t>
            </a:r>
            <a:endParaRPr lang="en-US" altLang="ko-KR" sz="2400" b="1" dirty="0">
              <a:solidFill>
                <a:schemeClr val="bg1"/>
              </a:solidFill>
            </a:endParaRPr>
          </a:p>
          <a:p>
            <a:pPr fontAlgn="base" latinLnBrk="0">
              <a:lnSpc>
                <a:spcPct val="200000"/>
              </a:lnSpc>
              <a:defRPr/>
            </a:pPr>
            <a:r>
              <a:rPr lang="en-US" altLang="ko-KR" sz="2400" b="1" dirty="0">
                <a:solidFill>
                  <a:schemeClr val="bg1"/>
                </a:solidFill>
              </a:rPr>
              <a:t>    </a:t>
            </a:r>
            <a:r>
              <a:rPr lang="ko-KR" altLang="en-US" sz="2400" b="1" dirty="0">
                <a:solidFill>
                  <a:schemeClr val="bg1"/>
                </a:solidFill>
              </a:rPr>
              <a:t> 달성할 수 있도록 개인 및 집단의 노력을 촉진하는 과정” 이라고</a:t>
            </a:r>
            <a:endParaRPr lang="en-US" altLang="ko-KR" sz="2400" b="1" dirty="0">
              <a:solidFill>
                <a:schemeClr val="bg1"/>
              </a:solidFill>
            </a:endParaRPr>
          </a:p>
          <a:p>
            <a:pPr fontAlgn="base" latinLnBrk="0">
              <a:lnSpc>
                <a:spcPct val="200000"/>
              </a:lnSpc>
              <a:defRPr/>
            </a:pPr>
            <a:r>
              <a:rPr lang="en-US" altLang="ko-KR" sz="2400" b="1" dirty="0">
                <a:solidFill>
                  <a:schemeClr val="bg1"/>
                </a:solidFill>
              </a:rPr>
              <a:t>    </a:t>
            </a:r>
            <a:r>
              <a:rPr lang="ko-KR" altLang="en-US" sz="2400" b="1" dirty="0">
                <a:solidFill>
                  <a:schemeClr val="bg1"/>
                </a:solidFill>
              </a:rPr>
              <a:t> 정의할 수 있다</a:t>
            </a:r>
            <a:r>
              <a:rPr lang="en-US" altLang="ko-KR" sz="2400" b="1" dirty="0">
                <a:solidFill>
                  <a:schemeClr val="bg1"/>
                </a:solidFill>
              </a:rPr>
              <a:t>. </a:t>
            </a:r>
          </a:p>
          <a:p>
            <a:pPr marL="457200" indent="-457200" algn="just" fontAlgn="base">
              <a:lnSpc>
                <a:spcPct val="160000"/>
              </a:lnSpc>
              <a:buAutoNum type="arabicParenBoth"/>
            </a:pPr>
            <a:endParaRPr lang="ko-KR" altLang="en-US" sz="20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6924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-18142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450" y="244862"/>
            <a:ext cx="1229081" cy="1229081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1702932" y="1136035"/>
            <a:ext cx="2646878" cy="602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en-US" altLang="ko-KR" sz="24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리더십의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4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의미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873620" y="2033400"/>
            <a:ext cx="9578263" cy="26781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(2)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리더의 덕목</a:t>
            </a:r>
            <a:endParaRPr lang="en-US" altLang="ko-KR" sz="24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2400" b="1" dirty="0">
                <a:solidFill>
                  <a:schemeClr val="bg1"/>
                </a:solidFill>
              </a:rPr>
              <a:t>    ① 카리스마</a:t>
            </a:r>
            <a:r>
              <a:rPr lang="en-US" altLang="ko-KR" sz="2400" b="1" dirty="0">
                <a:solidFill>
                  <a:schemeClr val="bg1"/>
                </a:solidFill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</a:rPr>
              <a:t>감성</a:t>
            </a:r>
            <a:r>
              <a:rPr lang="en-US" altLang="ko-KR" sz="2400" b="1" dirty="0">
                <a:solidFill>
                  <a:schemeClr val="bg1"/>
                </a:solidFill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</a:rPr>
              <a:t>중용</a:t>
            </a:r>
            <a:r>
              <a:rPr lang="en-US" altLang="ko-KR" sz="2400" b="1" dirty="0">
                <a:solidFill>
                  <a:schemeClr val="bg1"/>
                </a:solidFill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</a:rPr>
              <a:t>결단력</a:t>
            </a:r>
            <a:r>
              <a:rPr lang="en-US" altLang="ko-KR" sz="2400" b="1" dirty="0">
                <a:solidFill>
                  <a:schemeClr val="bg1"/>
                </a:solidFill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</a:rPr>
              <a:t>균형 감각 등 </a:t>
            </a:r>
          </a:p>
          <a:p>
            <a:pPr fontAlgn="base">
              <a:lnSpc>
                <a:spcPct val="150000"/>
              </a:lnSpc>
            </a:pPr>
            <a:r>
              <a:rPr lang="ko-KR" altLang="en-US" sz="2400" b="1" dirty="0">
                <a:solidFill>
                  <a:schemeClr val="bg1"/>
                </a:solidFill>
              </a:rPr>
              <a:t>    ② </a:t>
            </a:r>
            <a:r>
              <a:rPr lang="ko-KR" altLang="en-US" sz="2400" b="1" dirty="0" err="1">
                <a:solidFill>
                  <a:schemeClr val="bg1"/>
                </a:solidFill>
              </a:rPr>
              <a:t>서번트</a:t>
            </a:r>
            <a:r>
              <a:rPr lang="ko-KR" altLang="en-US" sz="2400" b="1" dirty="0">
                <a:solidFill>
                  <a:schemeClr val="bg1"/>
                </a:solidFill>
              </a:rPr>
              <a:t> 정신</a:t>
            </a:r>
            <a:r>
              <a:rPr lang="en-US" altLang="ko-KR" sz="2400" b="1" dirty="0">
                <a:solidFill>
                  <a:schemeClr val="bg1"/>
                </a:solidFill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</a:rPr>
              <a:t>도전정신</a:t>
            </a:r>
            <a:r>
              <a:rPr lang="en-US" altLang="ko-KR" sz="2400" b="1" dirty="0">
                <a:solidFill>
                  <a:schemeClr val="bg1"/>
                </a:solidFill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</a:rPr>
              <a:t>겸손함</a:t>
            </a:r>
            <a:r>
              <a:rPr lang="en-US" altLang="ko-KR" sz="2400" b="1" dirty="0">
                <a:solidFill>
                  <a:schemeClr val="bg1"/>
                </a:solidFill>
              </a:rPr>
              <a:t>, </a:t>
            </a:r>
            <a:r>
              <a:rPr lang="ko-KR" altLang="en-US" sz="2400" b="1" dirty="0" err="1">
                <a:solidFill>
                  <a:schemeClr val="bg1"/>
                </a:solidFill>
              </a:rPr>
              <a:t>배려심</a:t>
            </a:r>
            <a:r>
              <a:rPr lang="en-US" altLang="ko-KR" sz="2400" b="1" dirty="0">
                <a:solidFill>
                  <a:schemeClr val="bg1"/>
                </a:solidFill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</a:rPr>
              <a:t>추진력</a:t>
            </a:r>
            <a:r>
              <a:rPr lang="en-US" altLang="ko-KR" sz="2400" b="1" dirty="0">
                <a:solidFill>
                  <a:schemeClr val="bg1"/>
                </a:solidFill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</a:rPr>
              <a:t>애청</a:t>
            </a:r>
            <a:r>
              <a:rPr lang="en-US" altLang="ko-KR" sz="2400" b="1" dirty="0">
                <a:solidFill>
                  <a:schemeClr val="bg1"/>
                </a:solidFill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</a:rPr>
              <a:t>경청 등 </a:t>
            </a:r>
            <a:endParaRPr lang="en-US" altLang="ko-KR" sz="2400" b="1" dirty="0">
              <a:solidFill>
                <a:schemeClr val="bg1"/>
              </a:solidFill>
            </a:endParaRPr>
          </a:p>
          <a:p>
            <a:pPr fontAlgn="base">
              <a:lnSpc>
                <a:spcPct val="150000"/>
              </a:lnSpc>
            </a:pPr>
            <a:endParaRPr lang="en-US" altLang="ko-KR" sz="2000" dirty="0">
              <a:solidFill>
                <a:schemeClr val="bg1"/>
              </a:solidFill>
            </a:endParaRPr>
          </a:p>
          <a:p>
            <a:pPr algn="just" fontAlgn="base">
              <a:lnSpc>
                <a:spcPct val="160000"/>
              </a:lnSpc>
            </a:pPr>
            <a:endParaRPr lang="ko-KR" altLang="en-US" sz="20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855477" y="3906808"/>
            <a:ext cx="9534216" cy="2881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(3) </a:t>
            </a:r>
            <a:r>
              <a:rPr lang="ko-KR" altLang="en-US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리더십의 기능</a:t>
            </a:r>
            <a:endParaRPr lang="en-US" altLang="ko-KR" sz="2400" b="1" kern="0" dirty="0">
              <a:solidFill>
                <a:schemeClr val="bg1"/>
              </a:solidFill>
              <a:ea typeface="맑은 고딕" panose="020B0503020000020004" pitchFamily="50" charset="-127"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dirty="0">
                <a:solidFill>
                  <a:schemeClr val="bg1"/>
                </a:solidFill>
              </a:rPr>
              <a:t>     </a:t>
            </a:r>
            <a:r>
              <a:rPr lang="ko-KR" altLang="en-US" sz="2400" b="1" kern="0" spc="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① 목표설정과 </a:t>
            </a:r>
            <a:r>
              <a:rPr lang="ko-KR" altLang="en-US" sz="2400" b="1" kern="0" spc="0" dirty="0" err="1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비젼</a:t>
            </a:r>
            <a:r>
              <a:rPr lang="ko-KR" altLang="en-US" sz="2400" b="1" kern="0" spc="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 제시</a:t>
            </a:r>
            <a:r>
              <a:rPr lang="en-US" altLang="ko-KR" sz="2400" b="1" kern="0" spc="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, </a:t>
            </a:r>
            <a:endParaRPr lang="ko-KR" altLang="en-US" sz="2400" b="1" kern="0" spc="0" dirty="0">
              <a:solidFill>
                <a:schemeClr val="bg1"/>
              </a:solidFill>
              <a:effectLst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kern="0" spc="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     ② 조직 활동의 통제</a:t>
            </a:r>
            <a:r>
              <a:rPr lang="en-US" altLang="ko-KR" sz="2400" b="1" kern="0" spc="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, </a:t>
            </a:r>
            <a:r>
              <a:rPr lang="ko-KR" altLang="en-US" sz="2400" b="1" kern="0" spc="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통합</a:t>
            </a:r>
            <a:r>
              <a:rPr lang="en-US" altLang="ko-KR" sz="2400" b="1" kern="0" spc="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, </a:t>
            </a:r>
            <a:r>
              <a:rPr lang="ko-KR" altLang="en-US" sz="2400" b="1" kern="0" spc="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조정</a:t>
            </a:r>
            <a:r>
              <a:rPr lang="en-US" altLang="ko-KR" sz="2400" b="1" kern="0" spc="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, </a:t>
            </a:r>
            <a:endParaRPr lang="ko-KR" altLang="en-US" sz="2400" b="1" kern="0" spc="0" dirty="0">
              <a:solidFill>
                <a:schemeClr val="bg1"/>
              </a:solidFill>
              <a:effectLst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kern="0" spc="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     ③ 자원의 동원 등이다</a:t>
            </a:r>
            <a:r>
              <a:rPr lang="en-US" altLang="ko-KR" sz="2400" b="1" kern="0" spc="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. </a:t>
            </a:r>
            <a:endParaRPr lang="ko-KR" altLang="en-US" sz="2400" b="1" kern="0" spc="0" dirty="0">
              <a:solidFill>
                <a:schemeClr val="bg1"/>
              </a:solidFill>
              <a:effectLst/>
            </a:endParaRPr>
          </a:p>
          <a:p>
            <a:pPr algn="just" fontAlgn="base">
              <a:lnSpc>
                <a:spcPct val="160000"/>
              </a:lnSpc>
            </a:pPr>
            <a:endParaRPr lang="ko-KR" altLang="en-US" sz="20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E6587253-056B-469C-A394-E4AB5069442F}"/>
              </a:ext>
            </a:extLst>
          </p:cNvPr>
          <p:cNvSpPr/>
          <p:nvPr/>
        </p:nvSpPr>
        <p:spPr>
          <a:xfrm>
            <a:off x="1364139" y="148043"/>
            <a:ext cx="4921540" cy="9205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>
              <a:lnSpc>
                <a:spcPct val="200000"/>
              </a:lnSpc>
            </a:pPr>
            <a:r>
              <a:rPr lang="en-US" altLang="ko-KR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5. </a:t>
            </a:r>
            <a:r>
              <a:rPr lang="ko-KR" altLang="en-US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리더십과 커뮤니케이션</a:t>
            </a:r>
            <a:endParaRPr lang="ko-KR" altLang="en-US" sz="3200" kern="0" spc="0" dirty="0">
              <a:solidFill>
                <a:schemeClr val="accent4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248949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-68781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9094" y="221017"/>
            <a:ext cx="1229081" cy="1229081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1700698" y="1131072"/>
            <a:ext cx="9134530" cy="5736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2) </a:t>
            </a:r>
            <a:r>
              <a:rPr lang="ko-KR" altLang="en-US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커뮤니케이션</a:t>
            </a:r>
            <a:endParaRPr lang="en-US" altLang="ko-KR" sz="2400" b="1" kern="0" dirty="0">
              <a:solidFill>
                <a:schemeClr val="bg1"/>
              </a:solidFill>
              <a:ea typeface="맑은 고딕" panose="020B0503020000020004" pitchFamily="50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   (1) </a:t>
            </a:r>
            <a:r>
              <a:rPr lang="ko-KR" altLang="en-US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커뮤니케이션 기술</a:t>
            </a:r>
            <a:endParaRPr lang="en-US" altLang="ko-KR" sz="2400" b="1" kern="0" dirty="0">
              <a:solidFill>
                <a:schemeClr val="bg1"/>
              </a:solidFill>
              <a:ea typeface="맑은 고딕" panose="020B0503020000020004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2400" b="1" dirty="0">
                <a:solidFill>
                  <a:schemeClr val="bg1"/>
                </a:solidFill>
              </a:rPr>
              <a:t>       </a:t>
            </a:r>
            <a:r>
              <a:rPr lang="ko-KR" altLang="en-US" sz="2400" b="1" dirty="0" err="1">
                <a:solidFill>
                  <a:schemeClr val="bg1"/>
                </a:solidFill>
              </a:rPr>
              <a:t>라이온스</a:t>
            </a:r>
            <a:r>
              <a:rPr lang="ko-KR" altLang="en-US" sz="2400" b="1" dirty="0">
                <a:solidFill>
                  <a:schemeClr val="bg1"/>
                </a:solidFill>
              </a:rPr>
              <a:t> 클럽 최고 지도자인 회장에게는 매우 중요하고</a:t>
            </a:r>
            <a:r>
              <a:rPr lang="en-US" altLang="ko-KR" sz="2400" b="1" dirty="0">
                <a:solidFill>
                  <a:schemeClr val="bg1"/>
                </a:solidFill>
              </a:rPr>
              <a:t>,</a:t>
            </a:r>
          </a:p>
          <a:p>
            <a:pPr fontAlgn="base"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</a:rPr>
              <a:t>       </a:t>
            </a:r>
            <a:r>
              <a:rPr lang="ko-KR" altLang="en-US" sz="2400" b="1" dirty="0">
                <a:solidFill>
                  <a:schemeClr val="bg1"/>
                </a:solidFill>
              </a:rPr>
              <a:t>일상 생활과 </a:t>
            </a:r>
            <a:r>
              <a:rPr lang="ko-KR" altLang="en-US" sz="2400" b="1" dirty="0" err="1">
                <a:solidFill>
                  <a:schemeClr val="bg1"/>
                </a:solidFill>
              </a:rPr>
              <a:t>라이온스</a:t>
            </a:r>
            <a:r>
              <a:rPr lang="ko-KR" altLang="en-US" sz="2400" b="1" dirty="0">
                <a:solidFill>
                  <a:schemeClr val="bg1"/>
                </a:solidFill>
              </a:rPr>
              <a:t> 생활에서 효율성과 생산성을 향상</a:t>
            </a:r>
            <a:endParaRPr lang="en-US" altLang="ko-KR" sz="2400" b="1" dirty="0">
              <a:solidFill>
                <a:schemeClr val="bg1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</a:rPr>
              <a:t>       </a:t>
            </a:r>
            <a:r>
              <a:rPr lang="ko-KR" altLang="en-US" sz="2400" b="1" dirty="0">
                <a:solidFill>
                  <a:schemeClr val="bg1"/>
                </a:solidFill>
              </a:rPr>
              <a:t>시킬 뿐만 아니라 다른 </a:t>
            </a:r>
            <a:r>
              <a:rPr lang="ko-KR" altLang="en-US" sz="2400" b="1" dirty="0" err="1">
                <a:solidFill>
                  <a:schemeClr val="bg1"/>
                </a:solidFill>
              </a:rPr>
              <a:t>사람들과의</a:t>
            </a:r>
            <a:r>
              <a:rPr lang="ko-KR" altLang="en-US" sz="2400" b="1" dirty="0">
                <a:solidFill>
                  <a:schemeClr val="bg1"/>
                </a:solidFill>
              </a:rPr>
              <a:t> 긍정적인 관계를</a:t>
            </a:r>
            <a:r>
              <a:rPr lang="en-US" altLang="ko-KR" sz="2400" b="1" dirty="0">
                <a:solidFill>
                  <a:schemeClr val="bg1"/>
                </a:solidFill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</a:rPr>
              <a:t> </a:t>
            </a:r>
            <a:endParaRPr lang="en-US" altLang="ko-KR" sz="2400" b="1" dirty="0">
              <a:solidFill>
                <a:schemeClr val="bg1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2400" b="1" dirty="0">
                <a:solidFill>
                  <a:schemeClr val="bg1"/>
                </a:solidFill>
              </a:rPr>
              <a:t>      구축하고 유지하는데 상당한 도움이 될 수 있다</a:t>
            </a:r>
            <a:r>
              <a:rPr lang="en-US" altLang="ko-KR" sz="2400" b="1" dirty="0">
                <a:solidFill>
                  <a:schemeClr val="bg1"/>
                </a:solidFill>
              </a:rPr>
              <a:t>.</a:t>
            </a:r>
          </a:p>
          <a:p>
            <a:pPr algn="just" fontAlgn="base">
              <a:lnSpc>
                <a:spcPct val="160000"/>
              </a:lnSpc>
            </a:pPr>
            <a:endParaRPr lang="ko-KR" altLang="en-US" sz="2400" b="1" kern="0" dirty="0">
              <a:solidFill>
                <a:schemeClr val="bg1"/>
              </a:solidFill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   (2) </a:t>
            </a:r>
            <a:r>
              <a:rPr lang="ko-KR" altLang="en-US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경청</a:t>
            </a:r>
            <a:endParaRPr lang="en-US" altLang="ko-KR" sz="2400" b="1" kern="0" dirty="0">
              <a:solidFill>
                <a:schemeClr val="bg1"/>
              </a:solidFill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ko-KR" altLang="en-US" sz="2400" b="1" dirty="0">
                <a:solidFill>
                  <a:schemeClr val="bg1"/>
                </a:solidFill>
              </a:rPr>
              <a:t>       다른 사람의 말을 주의 깊게 들으면서 공감해 주는 태도</a:t>
            </a:r>
          </a:p>
          <a:p>
            <a:pPr algn="just" fontAlgn="base">
              <a:lnSpc>
                <a:spcPct val="160000"/>
              </a:lnSpc>
            </a:pPr>
            <a:endParaRPr lang="ko-KR" altLang="en-US" sz="2400" b="1" kern="0" dirty="0">
              <a:solidFill>
                <a:schemeClr val="bg1"/>
              </a:solidFill>
              <a:ea typeface="맑은 고딕" panose="020B0503020000020004" pitchFamily="50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D88091E-D007-4863-A299-A19D865BA60E}"/>
              </a:ext>
            </a:extLst>
          </p:cNvPr>
          <p:cNvSpPr/>
          <p:nvPr/>
        </p:nvSpPr>
        <p:spPr>
          <a:xfrm>
            <a:off x="1364139" y="148043"/>
            <a:ext cx="4921540" cy="9205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>
              <a:lnSpc>
                <a:spcPct val="200000"/>
              </a:lnSpc>
            </a:pPr>
            <a:r>
              <a:rPr lang="en-US" altLang="ko-KR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5. </a:t>
            </a:r>
            <a:r>
              <a:rPr lang="ko-KR" altLang="en-US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리더십과 커뮤니케이션</a:t>
            </a:r>
            <a:endParaRPr lang="ko-KR" altLang="en-US" sz="3200" kern="0" spc="0" dirty="0">
              <a:solidFill>
                <a:schemeClr val="accent4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415576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394" y="211578"/>
            <a:ext cx="1229081" cy="1229081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935236" y="455895"/>
            <a:ext cx="3280065" cy="772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6. </a:t>
            </a:r>
            <a:r>
              <a:rPr lang="ko-KR" altLang="en-US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회원관리 방안</a:t>
            </a:r>
            <a:endParaRPr lang="ko-KR" altLang="en-US" sz="3200" b="1" kern="0" spc="0" dirty="0">
              <a:solidFill>
                <a:schemeClr val="accent4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244325" y="1764373"/>
            <a:ext cx="1090262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20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신입회원 영입으로 적정 회원 수 관리</a:t>
            </a:r>
          </a:p>
          <a:p>
            <a:pPr algn="just" fontAlgn="base">
              <a:lnSpc>
                <a:spcPct val="20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(1)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 영입에 대한 프로그램 개발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20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(2)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 영입 후 회장은 적절한 멘토를 위촉하여 일정기간  </a:t>
            </a:r>
            <a:endParaRPr lang="en-US" altLang="ko-KR" sz="24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200000"/>
              </a:lnSpc>
            </a:pP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신입회원의 클럽환경 적응을  돕는다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ko-KR" altLang="en-US" sz="24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20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(3)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클럽의 각종 모임과 봉사에 적극적인 참여를 유도한다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260931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961" y="211578"/>
            <a:ext cx="1229081" cy="1229081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1114024" y="395046"/>
            <a:ext cx="3280065" cy="772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6. </a:t>
            </a:r>
            <a:r>
              <a:rPr lang="ko-KR" altLang="en-US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회원관리 방안</a:t>
            </a:r>
            <a:endParaRPr lang="ko-KR" altLang="en-US" sz="3200" b="1" kern="0" spc="0" dirty="0">
              <a:solidFill>
                <a:schemeClr val="accent4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85120" y="1170850"/>
            <a:ext cx="2537874" cy="7109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20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 유지관리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7DDA18A-8597-494A-A64A-C4B8121B7C74}"/>
              </a:ext>
            </a:extLst>
          </p:cNvPr>
          <p:cNvSpPr txBox="1"/>
          <p:nvPr/>
        </p:nvSpPr>
        <p:spPr>
          <a:xfrm>
            <a:off x="1635710" y="2219491"/>
            <a:ext cx="10248899" cy="38989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en-US" altLang="ko-KR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(1) </a:t>
            </a:r>
            <a:r>
              <a:rPr lang="ko-KR" altLang="en-US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직책에 맞는 회원연수</a:t>
            </a:r>
          </a:p>
          <a:p>
            <a:pPr fontAlgn="base" latinLnBrk="1">
              <a:lnSpc>
                <a:spcPct val="150000"/>
              </a:lnSpc>
            </a:pPr>
            <a:r>
              <a:rPr lang="en-US" altLang="ko-KR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(2) </a:t>
            </a:r>
            <a:r>
              <a:rPr lang="ko-KR" altLang="en-US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수시로 안부 묻기</a:t>
            </a:r>
          </a:p>
          <a:p>
            <a:pPr fontAlgn="base" latinLnBrk="1">
              <a:lnSpc>
                <a:spcPct val="150000"/>
              </a:lnSpc>
            </a:pPr>
            <a:r>
              <a:rPr lang="en-US" altLang="ko-KR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(3) </a:t>
            </a:r>
            <a:r>
              <a:rPr lang="ko-KR" altLang="en-US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생일</a:t>
            </a:r>
            <a:r>
              <a:rPr lang="en-US" altLang="ko-KR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, </a:t>
            </a:r>
            <a:r>
              <a:rPr lang="ko-KR" altLang="en-US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개업</a:t>
            </a:r>
            <a:r>
              <a:rPr lang="en-US" altLang="ko-KR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. </a:t>
            </a:r>
            <a:r>
              <a:rPr lang="ko-KR" altLang="en-US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결혼기념일 등 축하하기</a:t>
            </a:r>
          </a:p>
          <a:p>
            <a:pPr fontAlgn="base" latinLnBrk="1">
              <a:lnSpc>
                <a:spcPct val="150000"/>
              </a:lnSpc>
            </a:pPr>
            <a:r>
              <a:rPr lang="en-US" altLang="ko-KR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(4) </a:t>
            </a:r>
            <a:r>
              <a:rPr lang="ko-KR" altLang="en-US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애경사 챙기기</a:t>
            </a:r>
          </a:p>
          <a:p>
            <a:pPr fontAlgn="base" latinLnBrk="1">
              <a:lnSpc>
                <a:spcPct val="150000"/>
              </a:lnSpc>
            </a:pPr>
            <a:r>
              <a:rPr lang="en-US" altLang="ko-KR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(5) </a:t>
            </a:r>
            <a:r>
              <a:rPr lang="ko-KR" altLang="en-US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출석률</a:t>
            </a:r>
            <a:r>
              <a:rPr lang="en-US" altLang="ko-KR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, </a:t>
            </a:r>
            <a:r>
              <a:rPr lang="ko-KR" altLang="en-US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미수 회비</a:t>
            </a:r>
            <a:r>
              <a:rPr lang="en-US" altLang="ko-KR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, </a:t>
            </a:r>
            <a:r>
              <a:rPr lang="ko-KR" altLang="en-US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봉사출석 미비 등 관리</a:t>
            </a:r>
          </a:p>
          <a:p>
            <a:pPr fontAlgn="base" latinLnBrk="1">
              <a:lnSpc>
                <a:spcPct val="150000"/>
              </a:lnSpc>
            </a:pPr>
            <a:r>
              <a:rPr lang="en-US" altLang="ko-KR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(6) </a:t>
            </a:r>
            <a:r>
              <a:rPr lang="ko-KR" altLang="en-US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클럽회장 이취임식</a:t>
            </a:r>
            <a:r>
              <a:rPr lang="en-US" altLang="ko-KR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, </a:t>
            </a:r>
            <a:r>
              <a:rPr lang="ko-KR" altLang="en-US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주년 행사</a:t>
            </a:r>
            <a:r>
              <a:rPr lang="en-US" altLang="ko-KR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, </a:t>
            </a:r>
            <a:r>
              <a:rPr lang="ko-KR" altLang="en-US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월례회 등에 혁신적 방법 을 연구 시행</a:t>
            </a:r>
          </a:p>
          <a:p>
            <a:pPr fontAlgn="base" latinLnBrk="1">
              <a:lnSpc>
                <a:spcPct val="150000"/>
              </a:lnSpc>
            </a:pPr>
            <a:r>
              <a:rPr lang="en-US" altLang="ko-KR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(7) </a:t>
            </a:r>
            <a:r>
              <a:rPr lang="ko-KR" altLang="en-US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클럽에서 승인된 동호회 활성화</a:t>
            </a:r>
          </a:p>
        </p:txBody>
      </p:sp>
    </p:spTree>
    <p:extLst>
      <p:ext uri="{BB962C8B-B14F-4D97-AF65-F5344CB8AC3E}">
        <p14:creationId xmlns:p14="http://schemas.microsoft.com/office/powerpoint/2010/main" val="6855168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-1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395" y="198288"/>
            <a:ext cx="1229081" cy="1229081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1217415" y="463994"/>
            <a:ext cx="3280065" cy="772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6. </a:t>
            </a:r>
            <a:r>
              <a:rPr lang="ko-KR" altLang="en-US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회원관리 방안</a:t>
            </a:r>
            <a:endParaRPr lang="ko-KR" altLang="en-US" sz="3200" b="1" kern="0" spc="0" dirty="0">
              <a:solidFill>
                <a:schemeClr val="accent4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750550" y="1603401"/>
            <a:ext cx="3414717" cy="8169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200000"/>
              </a:lnSpc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3) </a:t>
            </a:r>
            <a:r>
              <a:rPr lang="en-US" altLang="ko-KR" sz="28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탈회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방지책</a:t>
            </a:r>
            <a:endParaRPr lang="en-US" altLang="ko-KR" sz="28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48B8860-2442-4D3B-BE9E-F8ED3778AC40}"/>
              </a:ext>
            </a:extLst>
          </p:cNvPr>
          <p:cNvSpPr txBox="1"/>
          <p:nvPr/>
        </p:nvSpPr>
        <p:spPr>
          <a:xfrm>
            <a:off x="2103739" y="2840171"/>
            <a:ext cx="8263581" cy="21907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 latinLnBrk="1">
              <a:lnSpc>
                <a:spcPct val="200000"/>
              </a:lnSpc>
            </a:pPr>
            <a:r>
              <a:rPr lang="en-US" altLang="ko-KR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(1) </a:t>
            </a:r>
            <a:r>
              <a:rPr lang="ko-KR" altLang="en-US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클럽을 </a:t>
            </a:r>
            <a:r>
              <a:rPr lang="ko-KR" altLang="en-US" sz="2400" b="1" kern="1200" dirty="0" err="1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펀</a:t>
            </a:r>
            <a:r>
              <a:rPr lang="en-US" altLang="ko-KR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(FUN)</a:t>
            </a:r>
            <a:r>
              <a:rPr lang="ko-KR" altLang="en-US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경영 형태로 해서 흥미를 유발 한다</a:t>
            </a:r>
            <a:r>
              <a:rPr lang="en-US" altLang="ko-KR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.</a:t>
            </a:r>
          </a:p>
          <a:p>
            <a:pPr fontAlgn="base" latinLnBrk="1">
              <a:lnSpc>
                <a:spcPct val="200000"/>
              </a:lnSpc>
            </a:pPr>
            <a:endParaRPr lang="ko-KR" altLang="en-US" sz="2400" b="1" kern="1200" dirty="0">
              <a:solidFill>
                <a:schemeClr val="bg1"/>
              </a:solidFill>
              <a:effectLst/>
              <a:ea typeface="맑은 고딕" panose="020B0503020000020004" pitchFamily="50" charset="-127"/>
            </a:endParaRPr>
          </a:p>
          <a:p>
            <a:pPr marL="0" marR="0" indent="0" algn="l" defTabSz="914400" rtl="0" eaLnBrk="1" fontAlgn="base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(2) </a:t>
            </a:r>
            <a:r>
              <a:rPr lang="en-US" altLang="ko-KR" sz="2400" b="1" kern="1200" dirty="0" err="1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집행부는</a:t>
            </a:r>
            <a:r>
              <a:rPr lang="en-US" altLang="ko-KR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 </a:t>
            </a:r>
            <a:r>
              <a:rPr lang="en-US" altLang="ko-KR" sz="2400" b="1" kern="1200" dirty="0" err="1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회원</a:t>
            </a:r>
            <a:r>
              <a:rPr lang="en-US" altLang="ko-KR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 </a:t>
            </a:r>
            <a:r>
              <a:rPr lang="en-US" altLang="ko-KR" sz="2400" b="1" kern="1200" dirty="0" err="1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개인에게</a:t>
            </a:r>
            <a:r>
              <a:rPr lang="en-US" altLang="ko-KR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 </a:t>
            </a:r>
            <a:r>
              <a:rPr lang="en-US" altLang="ko-KR" sz="2400" b="1" kern="1200" dirty="0" err="1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관심을</a:t>
            </a:r>
            <a:r>
              <a:rPr lang="en-US" altLang="ko-KR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 </a:t>
            </a:r>
            <a:r>
              <a:rPr lang="en-US" altLang="ko-KR" sz="2400" b="1" kern="1200" dirty="0" err="1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기울여</a:t>
            </a:r>
            <a:r>
              <a:rPr lang="en-US" altLang="ko-KR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 </a:t>
            </a:r>
            <a:r>
              <a:rPr lang="en-US" altLang="ko-KR" sz="2400" b="1" kern="1200" dirty="0" err="1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줘야</a:t>
            </a:r>
            <a:r>
              <a:rPr lang="en-US" altLang="ko-KR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 </a:t>
            </a:r>
            <a:r>
              <a:rPr lang="en-US" altLang="ko-KR" sz="2400" b="1" kern="1200" dirty="0" err="1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한다</a:t>
            </a:r>
            <a:r>
              <a:rPr lang="en-US" altLang="ko-KR" sz="2400" b="1" kern="120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017901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5235" y="233344"/>
            <a:ext cx="1229081" cy="1229081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1296288" y="204501"/>
            <a:ext cx="4799712" cy="772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7. </a:t>
            </a:r>
            <a:r>
              <a:rPr lang="ko-KR" altLang="en-US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각종 행사 및 공식의전</a:t>
            </a:r>
            <a:endParaRPr lang="ko-KR" altLang="en-US" sz="3200" b="1" kern="0" spc="0" dirty="0">
              <a:solidFill>
                <a:schemeClr val="accent4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802553" y="972129"/>
            <a:ext cx="4610529" cy="687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ko-KR" altLang="en-US" sz="28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각종 행사</a:t>
            </a:r>
            <a:endParaRPr lang="ko-KR" altLang="en-US" sz="28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096686" y="1608446"/>
            <a:ext cx="4799712" cy="687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공식행사</a:t>
            </a:r>
            <a:endParaRPr lang="ko-KR" altLang="en-US" sz="28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857207" y="5841064"/>
            <a:ext cx="2339102" cy="6876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(2) </a:t>
            </a:r>
            <a:r>
              <a:rPr lang="en-US" altLang="ko-KR" sz="28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기타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행사</a:t>
            </a: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498085" y="2096242"/>
            <a:ext cx="9384891" cy="36681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200000"/>
              </a:lnSpc>
            </a:pP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클럽 월례회</a:t>
            </a:r>
          </a:p>
          <a:p>
            <a:pPr fontAlgn="base">
              <a:lnSpc>
                <a:spcPct val="200000"/>
              </a:lnSpc>
            </a:pP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 분기별 행사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4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지대회의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 임원회 회의와 연계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>
              <a:lnSpc>
                <a:spcPct val="200000"/>
              </a:lnSpc>
            </a:pP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③ </a:t>
            </a:r>
            <a:r>
              <a:rPr lang="ko-KR" altLang="en-US" sz="24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반기별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행사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복합지구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회의</a:t>
            </a:r>
          </a:p>
          <a:p>
            <a:pPr fontAlgn="base">
              <a:lnSpc>
                <a:spcPct val="200000"/>
              </a:lnSpc>
            </a:pP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④ 연례행사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 </a:t>
            </a:r>
            <a:r>
              <a:rPr lang="ko-KR" altLang="en-US" sz="24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연차대회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복합지구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연차대회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</a:rPr>
              <a:t>국제대회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</a:rPr>
              <a:t>, </a:t>
            </a:r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>
              <a:lnSpc>
                <a:spcPct val="200000"/>
              </a:lnSpc>
            </a:pP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헌장지역차원의 행사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(OSEAL FORUM)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369886" y="5956830"/>
            <a:ext cx="67377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: </a:t>
            </a:r>
            <a:r>
              <a:rPr lang="ko-KR" altLang="en-US" sz="2400" b="1" dirty="0">
                <a:solidFill>
                  <a:schemeClr val="bg1"/>
                </a:solidFill>
              </a:rPr>
              <a:t>불우이웃돕기 지구 골프대회</a:t>
            </a:r>
            <a:r>
              <a:rPr lang="en-US" altLang="ko-KR" sz="2400" b="1" dirty="0">
                <a:solidFill>
                  <a:schemeClr val="bg1"/>
                </a:solidFill>
              </a:rPr>
              <a:t>,</a:t>
            </a:r>
            <a:r>
              <a:rPr lang="ko-KR" altLang="en-US" sz="2400" b="1" dirty="0">
                <a:solidFill>
                  <a:schemeClr val="bg1"/>
                </a:solidFill>
              </a:rPr>
              <a:t>지구 등반대회 등</a:t>
            </a:r>
          </a:p>
        </p:txBody>
      </p:sp>
    </p:spTree>
    <p:extLst>
      <p:ext uri="{BB962C8B-B14F-4D97-AF65-F5344CB8AC3E}">
        <p14:creationId xmlns:p14="http://schemas.microsoft.com/office/powerpoint/2010/main" val="25047704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42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5497" y="181784"/>
            <a:ext cx="1229081" cy="1229081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1426531" y="442392"/>
            <a:ext cx="5210081" cy="772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8. </a:t>
            </a:r>
            <a:r>
              <a:rPr lang="ko-KR" altLang="en-US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효율적인 클럽 운영 방안</a:t>
            </a:r>
            <a:endParaRPr lang="ko-KR" altLang="en-US" sz="3200" kern="0" spc="0" dirty="0">
              <a:solidFill>
                <a:schemeClr val="accent4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831068" y="1677775"/>
            <a:ext cx="10052696" cy="4588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효율적 클럽 운영을 위한 역할분담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(1)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GAT(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 회장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: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각 위원장들과 협력 전반적인 과업 실행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(2) LCIF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코디네이터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직전회장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endParaRPr lang="ko-KR" altLang="en-US" sz="24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(3) GLT(1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부회장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: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교육 및 지도력 전담 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(4) GMT(2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부회장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: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회원유지 및 관리 전담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(5) GST(3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부회장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: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봉사조직위원회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(6) GET(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 회장 중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: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회원확장위원회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112096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370" y="38995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5497" y="261385"/>
            <a:ext cx="1229081" cy="1229081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1426531" y="442392"/>
            <a:ext cx="5210081" cy="772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8. </a:t>
            </a:r>
            <a:r>
              <a:rPr lang="ko-KR" altLang="en-US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효율적인 클럽 운영 방안</a:t>
            </a:r>
            <a:endParaRPr lang="ko-KR" altLang="en-US" sz="3200" kern="0" spc="0" dirty="0">
              <a:solidFill>
                <a:schemeClr val="accent4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721695" y="1529291"/>
            <a:ext cx="9610377" cy="3877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효과적인 클럽 봉사활동</a:t>
            </a: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/>
            <a:endParaRPr lang="en-US" altLang="ko-KR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200000"/>
              </a:lnSpc>
            </a:pPr>
            <a:r>
              <a:rPr lang="ko-KR" altLang="en-US" sz="2400" b="1" kern="12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z="2400" b="1" kern="12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400" b="1" kern="12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봉사활동에 대한 구체적 계획의 수립과 실행이 중요</a:t>
            </a:r>
            <a:endParaRPr lang="en-US" altLang="ko-KR" sz="2400" b="1" kern="12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200000"/>
              </a:lnSpc>
            </a:pPr>
            <a:r>
              <a:rPr lang="ko-KR" altLang="en-US" sz="2400" b="1" kern="12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z="2400" b="1" kern="12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(2) </a:t>
            </a:r>
            <a:r>
              <a:rPr lang="ko-KR" altLang="en-US" sz="2400" b="1" kern="12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재원이 필요한 물질 봉사와 환경정화 등과 같은 노력봉사 등 </a:t>
            </a:r>
            <a:endParaRPr lang="en-US" altLang="ko-KR" sz="2400" b="1" kern="12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20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(3) </a:t>
            </a:r>
            <a:r>
              <a:rPr lang="ko-KR" altLang="en-US" sz="2400" b="1" kern="12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클럽의 현황과 자원에 적합한 봉사활동을 계획</a:t>
            </a:r>
            <a:r>
              <a:rPr lang="en-US" altLang="ko-KR" sz="2400" b="1" kern="12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kern="12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실행할 필요</a:t>
            </a:r>
            <a:r>
              <a:rPr lang="en-US" altLang="ko-KR" sz="2400" b="1" kern="12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kern="12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281464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2753" y="185765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0416" y="185765"/>
            <a:ext cx="1229081" cy="1229081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1594171" y="1659389"/>
            <a:ext cx="6215163" cy="772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3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3) LCIF(</a:t>
            </a:r>
            <a:r>
              <a:rPr lang="ko-KR" altLang="en-US" sz="32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sz="3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32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국제재단</a:t>
            </a:r>
            <a:r>
              <a:rPr lang="en-US" altLang="ko-KR" sz="3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3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소개</a:t>
            </a:r>
            <a:endParaRPr lang="ko-KR" altLang="en-US" sz="3200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944959" y="2948694"/>
            <a:ext cx="10301598" cy="23754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 100/100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캠페인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</a:p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 회원이 연간 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100</a:t>
            </a:r>
            <a:r>
              <a:rPr lang="ko-KR" altLang="en-US" sz="24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불씩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기부 하자는 운동으로 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기한으로 </a:t>
            </a:r>
            <a:endParaRPr lang="en-US" altLang="ko-KR" sz="24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시작하였으나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더 나은 봉사를 위해 기간을 연장 하여 </a:t>
            </a:r>
            <a:endParaRPr lang="en-US" altLang="ko-KR" sz="24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현재 진행중인 재단 기부금 모금 운동이다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FA7F2E45-CD4A-44B3-8E3D-6E14C52CF46B}"/>
              </a:ext>
            </a:extLst>
          </p:cNvPr>
          <p:cNvSpPr/>
          <p:nvPr/>
        </p:nvSpPr>
        <p:spPr>
          <a:xfrm>
            <a:off x="1217415" y="470561"/>
            <a:ext cx="5210081" cy="772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8. </a:t>
            </a:r>
            <a:r>
              <a:rPr lang="ko-KR" altLang="en-US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효율적인 클럽 운영 방안</a:t>
            </a:r>
            <a:endParaRPr lang="ko-KR" altLang="en-US" sz="3200" kern="0" spc="0" dirty="0">
              <a:solidFill>
                <a:schemeClr val="accent4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492457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4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004" y="175359"/>
            <a:ext cx="1229081" cy="1229081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1707462" y="1481009"/>
            <a:ext cx="5460149" cy="6876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3) LCIF(</a:t>
            </a:r>
            <a:r>
              <a:rPr lang="ko-KR" altLang="en-US" sz="28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국제재단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소개</a:t>
            </a:r>
            <a:endParaRPr lang="ko-KR" altLang="en-US" sz="2800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998670" y="2728577"/>
            <a:ext cx="10337883" cy="29663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(2) </a:t>
            </a:r>
            <a:r>
              <a:rPr lang="ko-KR" altLang="en-US" sz="24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국제재단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교부금 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</a:p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(1)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매칭 교부금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(2)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당뇨병 교부금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(3)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시력 우선 교부금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</a:p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(4)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소아암 교부금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(5)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우리지역 임팩트 교부금 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(DCG) </a:t>
            </a:r>
          </a:p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(6)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기아 교부금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(7)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재해 교부금 및 긴급자금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(8) </a:t>
            </a:r>
            <a:r>
              <a:rPr lang="ko-KR" altLang="en-US" sz="24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라이온스퀘스트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교부 금   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(9)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레오 봉사 교부금 등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7D0D11A-DFDA-45F2-AD9D-895CE3DD1972}"/>
              </a:ext>
            </a:extLst>
          </p:cNvPr>
          <p:cNvSpPr/>
          <p:nvPr/>
        </p:nvSpPr>
        <p:spPr>
          <a:xfrm>
            <a:off x="1217415" y="470561"/>
            <a:ext cx="5210081" cy="772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8. </a:t>
            </a:r>
            <a:r>
              <a:rPr lang="ko-KR" altLang="en-US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효율적인 클럽 운영 방안</a:t>
            </a:r>
            <a:endParaRPr lang="ko-KR" altLang="en-US" sz="3200" kern="0" spc="0" dirty="0">
              <a:solidFill>
                <a:schemeClr val="accent4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137012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-146957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0611" y="214419"/>
            <a:ext cx="1229081" cy="1229081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2131345" y="1814129"/>
            <a:ext cx="9851741" cy="602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(3)</a:t>
            </a:r>
            <a:r>
              <a:rPr lang="ko-KR" altLang="en-US" sz="24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우리지역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임팩트 교부금</a:t>
            </a:r>
            <a:endParaRPr lang="en-US" altLang="ko-KR" sz="24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1389" y="2554092"/>
            <a:ext cx="8909222" cy="384041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96F68C74-3DE8-4A3F-A571-C014657146E9}"/>
              </a:ext>
            </a:extLst>
          </p:cNvPr>
          <p:cNvSpPr/>
          <p:nvPr/>
        </p:nvSpPr>
        <p:spPr>
          <a:xfrm>
            <a:off x="1217415" y="238913"/>
            <a:ext cx="5210081" cy="772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8. </a:t>
            </a:r>
            <a:r>
              <a:rPr lang="ko-KR" altLang="en-US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효율적인 클럽 운영 방안</a:t>
            </a:r>
            <a:endParaRPr lang="ko-KR" altLang="en-US" sz="3200" kern="0" spc="0" dirty="0">
              <a:solidFill>
                <a:schemeClr val="accent4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CA39DA7-A31C-4217-A471-8FF1E44F5204}"/>
              </a:ext>
            </a:extLst>
          </p:cNvPr>
          <p:cNvSpPr/>
          <p:nvPr/>
        </p:nvSpPr>
        <p:spPr>
          <a:xfrm>
            <a:off x="1732177" y="1110592"/>
            <a:ext cx="5460149" cy="6876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3) LCIF(</a:t>
            </a:r>
            <a:r>
              <a:rPr lang="ko-KR" altLang="en-US" sz="28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국제재단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소개</a:t>
            </a:r>
            <a:endParaRPr lang="ko-KR" altLang="en-US" sz="2800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200011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5497" y="242408"/>
            <a:ext cx="1229081" cy="1229081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1679882" y="1501900"/>
            <a:ext cx="4285147" cy="772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3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4) </a:t>
            </a:r>
            <a:r>
              <a:rPr lang="ko-KR" altLang="en-US" sz="32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멘토링 제도의 활용</a:t>
            </a:r>
            <a:endParaRPr lang="ko-KR" altLang="en-US" sz="32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040749" y="2813610"/>
            <a:ext cx="9632331" cy="2190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20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(1) </a:t>
            </a:r>
            <a:r>
              <a:rPr lang="en-US" altLang="ko-KR" sz="24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멘토링제도는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400" b="1" kern="1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지식</a:t>
            </a:r>
            <a:r>
              <a:rPr lang="en-US" altLang="ko-KR" sz="2400" b="1" kern="1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400" b="1" kern="1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이전의</a:t>
            </a:r>
            <a:r>
              <a:rPr lang="en-US" altLang="ko-KR" sz="2400" b="1" kern="1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400" b="1" kern="1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사전</a:t>
            </a:r>
            <a:r>
              <a:rPr lang="en-US" altLang="ko-KR" sz="2400" b="1" kern="1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400" b="1" kern="1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교육을</a:t>
            </a:r>
            <a:r>
              <a:rPr lang="en-US" altLang="ko-KR" sz="2400" b="1" kern="1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400" b="1" kern="1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통하여</a:t>
            </a:r>
            <a:r>
              <a:rPr lang="en-US" altLang="ko-KR" sz="2400" b="1" kern="1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(1:1) </a:t>
            </a:r>
          </a:p>
          <a:p>
            <a:pPr algn="just" fontAlgn="base">
              <a:lnSpc>
                <a:spcPct val="200000"/>
              </a:lnSpc>
            </a:pPr>
            <a:r>
              <a:rPr lang="en-US" altLang="ko-KR" sz="2400" b="1" kern="1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제2, 제3의 </a:t>
            </a:r>
            <a:r>
              <a:rPr lang="en-US" altLang="ko-KR" sz="2400" b="1" kern="1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사람에게</a:t>
            </a:r>
            <a:r>
              <a:rPr lang="en-US" altLang="ko-KR" sz="2400" b="1" kern="1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400" b="1" kern="1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액티비즘</a:t>
            </a:r>
            <a:r>
              <a:rPr lang="en-US" altLang="ko-KR" sz="2400" b="1" kern="1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(activism)</a:t>
            </a:r>
            <a:r>
              <a:rPr lang="en-US" altLang="ko-KR" sz="2400" b="1" kern="1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이나</a:t>
            </a:r>
            <a:r>
              <a:rPr lang="en-US" altLang="ko-KR" sz="2400" b="1" kern="1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400" b="1" kern="1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스킬</a:t>
            </a:r>
            <a:r>
              <a:rPr lang="en-US" altLang="ko-KR" sz="2400" b="1" kern="1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(skill)을 </a:t>
            </a:r>
          </a:p>
          <a:p>
            <a:pPr algn="just" fontAlgn="base">
              <a:lnSpc>
                <a:spcPct val="200000"/>
              </a:lnSpc>
            </a:pPr>
            <a:r>
              <a:rPr lang="en-US" altLang="ko-KR" sz="2400" b="1" kern="1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en-US" altLang="ko-KR" sz="2400" b="1" kern="1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교육시켜</a:t>
            </a:r>
            <a:r>
              <a:rPr lang="en-US" altLang="ko-KR" sz="2400" b="1" kern="1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400" b="1" kern="1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훌륭한</a:t>
            </a:r>
            <a:r>
              <a:rPr lang="en-US" altLang="ko-KR" sz="2400" b="1" kern="1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400" b="1" kern="1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지도자로</a:t>
            </a:r>
            <a:r>
              <a:rPr lang="en-US" altLang="ko-KR" sz="2400" b="1" kern="1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400" b="1" kern="1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육성하는데</a:t>
            </a:r>
            <a:r>
              <a:rPr lang="en-US" altLang="ko-KR" sz="2400" b="1" kern="1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400" b="1" kern="1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목적이</a:t>
            </a:r>
            <a:r>
              <a:rPr lang="en-US" altLang="ko-KR" sz="2400" b="1" kern="1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400" b="1" kern="1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있다</a:t>
            </a:r>
            <a:r>
              <a:rPr lang="en-US" altLang="ko-KR" sz="2400" b="1" kern="1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24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E0A3FE1D-182B-43C8-8ABA-32A00924F16A}"/>
              </a:ext>
            </a:extLst>
          </p:cNvPr>
          <p:cNvSpPr/>
          <p:nvPr/>
        </p:nvSpPr>
        <p:spPr>
          <a:xfrm>
            <a:off x="1217415" y="470561"/>
            <a:ext cx="5210081" cy="772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8. </a:t>
            </a:r>
            <a:r>
              <a:rPr lang="ko-KR" altLang="en-US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효율적인 클럽 운영 방안</a:t>
            </a:r>
            <a:endParaRPr lang="ko-KR" altLang="en-US" sz="3200" kern="0" spc="0" dirty="0">
              <a:solidFill>
                <a:schemeClr val="accent4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295903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366" y="202155"/>
            <a:ext cx="1229081" cy="122908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1247747" y="1033086"/>
            <a:ext cx="3773790" cy="6876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5)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 연수의 중요성</a:t>
            </a:r>
            <a:endParaRPr lang="ko-KR" altLang="en-US" sz="28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535796" y="4576931"/>
            <a:ext cx="9193559" cy="1784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* </a:t>
            </a:r>
            <a:r>
              <a:rPr lang="ko-KR" altLang="en-US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국제협회 수준의 연수회 참가</a:t>
            </a:r>
            <a:endParaRPr lang="en-US" altLang="ko-KR" sz="2400" b="1" kern="0" dirty="0">
              <a:solidFill>
                <a:schemeClr val="bg1"/>
              </a:solidFill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ko-KR" altLang="en-US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  ㉠ </a:t>
            </a:r>
            <a:r>
              <a:rPr lang="en-US" altLang="ko-KR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ELLI(</a:t>
            </a:r>
            <a:r>
              <a:rPr lang="ko-KR" altLang="en-US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초급 지도력 연수회</a:t>
            </a:r>
            <a:r>
              <a:rPr lang="en-US" altLang="ko-KR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)  </a:t>
            </a:r>
            <a:r>
              <a:rPr lang="ko-KR" altLang="en-US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㉡ </a:t>
            </a:r>
            <a:r>
              <a:rPr lang="en-US" altLang="ko-KR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RLLI(</a:t>
            </a:r>
            <a:r>
              <a:rPr lang="ko-KR" altLang="en-US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지역 지도력 연수회</a:t>
            </a:r>
            <a:r>
              <a:rPr lang="en-US" altLang="ko-KR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)</a:t>
            </a:r>
            <a:endParaRPr lang="ko-KR" altLang="en-US" sz="2400" b="1" kern="0" dirty="0">
              <a:solidFill>
                <a:schemeClr val="bg1"/>
              </a:solidFill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ko-KR" altLang="en-US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  ㉢ </a:t>
            </a:r>
            <a:r>
              <a:rPr lang="en-US" altLang="ko-KR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FDI(</a:t>
            </a:r>
            <a:r>
              <a:rPr lang="ko-KR" altLang="en-US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강사 양성과정</a:t>
            </a:r>
            <a:r>
              <a:rPr lang="en-US" altLang="ko-KR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)  </a:t>
            </a:r>
            <a:r>
              <a:rPr lang="ko-KR" altLang="en-US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㉣ </a:t>
            </a:r>
            <a:r>
              <a:rPr lang="en-US" altLang="ko-KR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LCIP(</a:t>
            </a:r>
            <a:r>
              <a:rPr lang="ko-KR" altLang="en-US" sz="2400" b="1" kern="0" dirty="0" err="1">
                <a:solidFill>
                  <a:schemeClr val="bg1"/>
                </a:solidFill>
                <a:ea typeface="맑은 고딕" panose="020B0503020000020004" pitchFamily="50" charset="-127"/>
              </a:rPr>
              <a:t>라이온스</a:t>
            </a:r>
            <a:r>
              <a:rPr lang="ko-KR" altLang="en-US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 </a:t>
            </a:r>
            <a:r>
              <a:rPr lang="ko-KR" altLang="en-US" sz="2400" b="1" kern="0" dirty="0" err="1">
                <a:solidFill>
                  <a:schemeClr val="bg1"/>
                </a:solidFill>
                <a:ea typeface="맑은 고딕" panose="020B0503020000020004" pitchFamily="50" charset="-127"/>
              </a:rPr>
              <a:t>공인강사</a:t>
            </a:r>
            <a:r>
              <a:rPr lang="ko-KR" altLang="en-US" sz="24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 프로그램</a:t>
            </a:r>
            <a:r>
              <a:rPr lang="en-US" altLang="ko-KR" sz="20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)</a:t>
            </a:r>
            <a:endParaRPr lang="ko-KR" altLang="en-US" sz="2000" b="1" kern="0" spc="0" dirty="0">
              <a:solidFill>
                <a:schemeClr val="bg1"/>
              </a:solidFill>
              <a:effectLst/>
              <a:ea typeface="맑은 고딕" panose="020B0503020000020004" pitchFamily="50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336FF5EA-5EEC-4FD9-8AF8-7750DDF9B9D8}"/>
              </a:ext>
            </a:extLst>
          </p:cNvPr>
          <p:cNvSpPr/>
          <p:nvPr/>
        </p:nvSpPr>
        <p:spPr>
          <a:xfrm>
            <a:off x="1503426" y="1716593"/>
            <a:ext cx="10694651" cy="2692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200" b="1" dirty="0">
                <a:solidFill>
                  <a:schemeClr val="bg1"/>
                </a:solidFill>
                <a:ea typeface="HY수평선B" panose="02030600000101010101" pitchFamily="18" charset="-127"/>
              </a:rPr>
              <a:t> </a:t>
            </a:r>
            <a:r>
              <a:rPr lang="en-US" altLang="ko-KR" sz="2200" b="1" dirty="0">
                <a:solidFill>
                  <a:schemeClr val="bg1"/>
                </a:solidFill>
                <a:ea typeface="HY수평선B" panose="02030600000101010101" pitchFamily="18" charset="-127"/>
              </a:rPr>
              <a:t>(1) </a:t>
            </a:r>
            <a:r>
              <a:rPr lang="ko-KR" altLang="en-US" sz="2200" b="1" dirty="0">
                <a:solidFill>
                  <a:schemeClr val="bg1"/>
                </a:solidFill>
                <a:ea typeface="HY수평선B" panose="02030600000101010101" pitchFamily="18" charset="-127"/>
              </a:rPr>
              <a:t>신입 회원이 </a:t>
            </a:r>
            <a:r>
              <a:rPr lang="ko-KR" altLang="en-US" sz="2200" b="1" dirty="0" err="1">
                <a:solidFill>
                  <a:schemeClr val="bg1"/>
                </a:solidFill>
                <a:ea typeface="HY수평선B" panose="02030600000101010101" pitchFamily="18" charset="-127"/>
              </a:rPr>
              <a:t>입회시</a:t>
            </a:r>
            <a:r>
              <a:rPr lang="ko-KR" altLang="en-US" sz="2200" b="1" dirty="0">
                <a:solidFill>
                  <a:schemeClr val="bg1"/>
                </a:solidFill>
                <a:ea typeface="HY수평선B" panose="02030600000101010101" pitchFamily="18" charset="-127"/>
              </a:rPr>
              <a:t> 클럽에서 오리엔테이션을 실시하고</a:t>
            </a:r>
            <a:r>
              <a:rPr lang="en-US" altLang="ko-KR" sz="2200" b="1" dirty="0">
                <a:solidFill>
                  <a:schemeClr val="bg1"/>
                </a:solidFill>
                <a:ea typeface="HY수평선B" panose="02030600000101010101" pitchFamily="18" charset="-127"/>
              </a:rPr>
              <a:t>,</a:t>
            </a:r>
            <a:r>
              <a:rPr lang="ko-KR" altLang="en-US" sz="2200" b="1" dirty="0">
                <a:solidFill>
                  <a:schemeClr val="bg1"/>
                </a:solidFill>
                <a:ea typeface="HY수평선B" panose="02030600000101010101" pitchFamily="18" charset="-127"/>
              </a:rPr>
              <a:t> </a:t>
            </a:r>
            <a:endParaRPr lang="en-US" altLang="ko-KR" sz="2200" b="1" dirty="0">
              <a:solidFill>
                <a:schemeClr val="bg1"/>
              </a:solidFill>
              <a:ea typeface="HY수평선B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200" b="1" dirty="0">
                <a:solidFill>
                  <a:schemeClr val="bg1"/>
                </a:solidFill>
                <a:ea typeface="HY수평선B" panose="02030600000101010101" pitchFamily="18" charset="-127"/>
              </a:rPr>
              <a:t>      </a:t>
            </a:r>
            <a:r>
              <a:rPr lang="ko-KR" altLang="en-US" sz="2200" b="1" dirty="0">
                <a:solidFill>
                  <a:schemeClr val="bg1"/>
                </a:solidFill>
                <a:ea typeface="HY수평선B" panose="02030600000101010101" pitchFamily="18" charset="-127"/>
              </a:rPr>
              <a:t>지구에서 주관하는 연수에 반드시 전원 의무적 참석</a:t>
            </a:r>
            <a:endParaRPr lang="en-US" altLang="ko-KR" sz="2200" b="1" dirty="0">
              <a:solidFill>
                <a:schemeClr val="bg1"/>
              </a:solidFill>
              <a:ea typeface="HY수평선B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200" b="1" dirty="0">
                <a:solidFill>
                  <a:schemeClr val="bg1"/>
                </a:solidFill>
                <a:ea typeface="HY수평선B" panose="02030600000101010101" pitchFamily="18" charset="-127"/>
              </a:rPr>
              <a:t> </a:t>
            </a:r>
            <a:r>
              <a:rPr lang="en-US" altLang="ko-KR" sz="2200" b="1" dirty="0">
                <a:solidFill>
                  <a:schemeClr val="bg1"/>
                </a:solidFill>
                <a:ea typeface="HY수평선B" panose="02030600000101010101" pitchFamily="18" charset="-127"/>
              </a:rPr>
              <a:t>(2) </a:t>
            </a:r>
            <a:r>
              <a:rPr lang="ko-KR" altLang="en-US" sz="2200" b="1" dirty="0">
                <a:solidFill>
                  <a:schemeClr val="bg1"/>
                </a:solidFill>
                <a:ea typeface="HY수평선B" panose="02030600000101010101" pitchFamily="18" charset="-127"/>
              </a:rPr>
              <a:t>차기 지도력 연수 및 클럽 </a:t>
            </a:r>
            <a:r>
              <a:rPr lang="en-US" altLang="ko-KR" sz="2200" b="1" dirty="0">
                <a:solidFill>
                  <a:schemeClr val="bg1"/>
                </a:solidFill>
                <a:ea typeface="HY수평선B" panose="02030600000101010101" pitchFamily="18" charset="-127"/>
              </a:rPr>
              <a:t>3</a:t>
            </a:r>
            <a:r>
              <a:rPr lang="ko-KR" altLang="en-US" sz="2200" b="1" dirty="0">
                <a:solidFill>
                  <a:schemeClr val="bg1"/>
                </a:solidFill>
                <a:ea typeface="HY수평선B" panose="02030600000101010101" pitchFamily="18" charset="-127"/>
              </a:rPr>
              <a:t>역 연수 등 지구가 주관하는 각종 연수에 적극 참가</a:t>
            </a:r>
          </a:p>
          <a:p>
            <a:pPr>
              <a:lnSpc>
                <a:spcPct val="200000"/>
              </a:lnSpc>
            </a:pPr>
            <a:r>
              <a:rPr lang="en-US" altLang="ko-KR" sz="2200" b="1" dirty="0">
                <a:solidFill>
                  <a:schemeClr val="bg1"/>
                </a:solidFill>
                <a:ea typeface="HY수평선B" panose="02030600000101010101" pitchFamily="18" charset="-127"/>
              </a:rPr>
              <a:t> (3)</a:t>
            </a:r>
            <a:r>
              <a:rPr lang="ko-KR" altLang="en-US" sz="2200" b="1" dirty="0">
                <a:solidFill>
                  <a:schemeClr val="bg1"/>
                </a:solidFill>
                <a:ea typeface="HY수평선B" panose="02030600000101010101" pitchFamily="18" charset="-127"/>
              </a:rPr>
              <a:t> 봉사 정신이 함양될 수 있도록 수시 지역별</a:t>
            </a:r>
            <a:r>
              <a:rPr lang="en-US" altLang="ko-KR" sz="2200" b="1" dirty="0">
                <a:solidFill>
                  <a:schemeClr val="bg1"/>
                </a:solidFill>
                <a:ea typeface="HY수평선B" panose="02030600000101010101" pitchFamily="18" charset="-127"/>
              </a:rPr>
              <a:t>, </a:t>
            </a:r>
            <a:r>
              <a:rPr lang="ko-KR" altLang="en-US" sz="2200" b="1" dirty="0" err="1">
                <a:solidFill>
                  <a:schemeClr val="bg1"/>
                </a:solidFill>
                <a:ea typeface="HY수평선B" panose="02030600000101010101" pitchFamily="18" charset="-127"/>
              </a:rPr>
              <a:t>지대별</a:t>
            </a:r>
            <a:r>
              <a:rPr lang="en-US" altLang="ko-KR" sz="2200" b="1" dirty="0">
                <a:solidFill>
                  <a:schemeClr val="bg1"/>
                </a:solidFill>
                <a:ea typeface="HY수평선B" panose="02030600000101010101" pitchFamily="18" charset="-127"/>
              </a:rPr>
              <a:t>, </a:t>
            </a:r>
            <a:r>
              <a:rPr lang="ko-KR" altLang="en-US" sz="2200" b="1" dirty="0" err="1">
                <a:solidFill>
                  <a:schemeClr val="bg1"/>
                </a:solidFill>
                <a:ea typeface="HY수평선B" panose="02030600000101010101" pitchFamily="18" charset="-127"/>
              </a:rPr>
              <a:t>클럽별</a:t>
            </a:r>
            <a:r>
              <a:rPr lang="ko-KR" altLang="en-US" sz="2200" b="1" dirty="0">
                <a:solidFill>
                  <a:schemeClr val="bg1"/>
                </a:solidFill>
                <a:ea typeface="HY수평선B" panose="02030600000101010101" pitchFamily="18" charset="-127"/>
              </a:rPr>
              <a:t> 교육을 정례화 </a:t>
            </a:r>
            <a:endParaRPr lang="ko-KR" altLang="en-US" sz="2200" b="1" dirty="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6EE79868-2748-4293-9198-6F70AE6325F3}"/>
              </a:ext>
            </a:extLst>
          </p:cNvPr>
          <p:cNvSpPr/>
          <p:nvPr/>
        </p:nvSpPr>
        <p:spPr>
          <a:xfrm>
            <a:off x="922495" y="286587"/>
            <a:ext cx="5210081" cy="772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8. </a:t>
            </a:r>
            <a:r>
              <a:rPr lang="ko-KR" altLang="en-US" sz="32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효율적인 클럽 운영 방안</a:t>
            </a:r>
            <a:endParaRPr lang="ko-KR" altLang="en-US" sz="3200" kern="0" spc="0" dirty="0">
              <a:solidFill>
                <a:schemeClr val="accent4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254406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2A1FB0-2D2F-9B0C-252F-12CEF84EFE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6CF7FC5-BBC7-AC67-670B-51D82265BF5A}"/>
              </a:ext>
            </a:extLst>
          </p:cNvPr>
          <p:cNvSpPr/>
          <p:nvPr/>
        </p:nvSpPr>
        <p:spPr>
          <a:xfrm>
            <a:off x="0" y="-4929"/>
            <a:ext cx="12192000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fontAlgn="base"/>
            <a:endParaRPr lang="ko-KR" altLang="en-US" dirty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1643B1DB-854F-861B-D44A-52E322846082}"/>
              </a:ext>
            </a:extLst>
          </p:cNvPr>
          <p:cNvSpPr/>
          <p:nvPr/>
        </p:nvSpPr>
        <p:spPr>
          <a:xfrm>
            <a:off x="0" y="-4929"/>
            <a:ext cx="3239486" cy="5610951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Open Sans Regular" charset="0"/>
              <a:ea typeface="+mn-ea"/>
              <a:cs typeface="+mn-cs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402C69B0-C621-BED9-8A05-767A35473F4D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3577E89E-A639-C962-A490-C56220D24B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47ECF9FD-6FE0-861D-3BA9-6C2548979A8F}"/>
              </a:ext>
            </a:extLst>
          </p:cNvPr>
          <p:cNvSpPr txBox="1">
            <a:spLocks/>
          </p:cNvSpPr>
          <p:nvPr/>
        </p:nvSpPr>
        <p:spPr>
          <a:xfrm>
            <a:off x="3239486" y="211579"/>
            <a:ext cx="8173892" cy="1053081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120000"/>
              <a:buFont typeface="Arial" pitchFamily="34" charset="0"/>
              <a:buNone/>
              <a:tabLst/>
              <a:defRPr/>
            </a:pPr>
            <a:r>
              <a:rPr kumimoji="0" lang="ko-KR" alt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세션 목표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4F4016E7-B4AD-5B37-160D-B30BE081E2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12" name="Yellow Bar">
            <a:extLst>
              <a:ext uri="{FF2B5EF4-FFF2-40B4-BE49-F238E27FC236}">
                <a16:creationId xmlns:a16="http://schemas.microsoft.com/office/drawing/2014/main" id="{3C7D8F47-4B1F-44C3-0564-27428DF69746}"/>
              </a:ext>
            </a:extLst>
          </p:cNvPr>
          <p:cNvSpPr/>
          <p:nvPr/>
        </p:nvSpPr>
        <p:spPr>
          <a:xfrm flipV="1">
            <a:off x="3337021" y="1264660"/>
            <a:ext cx="2884166" cy="93420"/>
          </a:xfrm>
          <a:prstGeom prst="rect">
            <a:avLst/>
          </a:prstGeom>
          <a:solidFill>
            <a:srgbClr val="FFCC00"/>
          </a:solidFill>
          <a:ln>
            <a:solidFill>
              <a:srgbClr val="B3B2B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55565A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2590800" y="1588745"/>
            <a:ext cx="8365378" cy="4819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en-US" altLang="ko-KR" sz="2400" b="1" kern="0" spc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회장의 사명과 임무를 이해한다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클럽표준헌장의 이해와 적용을 학습한다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사업계획 작성 및 예산안 수립을 이해한다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효율적 회의 진행에 대해 이해한다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en-US" altLang="ko-KR" sz="2400" b="1" kern="0" spc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리더십과 커뮤니케이션을 이해한다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회원관리 방안을 이해한다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각종 행사 및 </a:t>
            </a:r>
            <a:r>
              <a:rPr lang="ko-KR" altLang="en-US" sz="24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공식의전을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이해한다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효율적 </a:t>
            </a:r>
            <a:r>
              <a:rPr lang="ko-KR" altLang="en-US" sz="24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클럽운영의</a:t>
            </a:r>
            <a:r>
              <a:rPr lang="ko-KR" altLang="en-US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방안을 이해한다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kern="0" spc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961737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3E23AF-F351-72E4-8019-DD04E324EA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F2369315-4C81-411D-0F45-507335106D4B}"/>
              </a:ext>
            </a:extLst>
          </p:cNvPr>
          <p:cNvGrpSpPr/>
          <p:nvPr/>
        </p:nvGrpSpPr>
        <p:grpSpPr>
          <a:xfrm>
            <a:off x="6580415" y="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AC939182-01FB-7431-DB99-056BA5BE1429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9D66D796-A9A1-81AE-B061-8C7AA7A36F55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7B4401C8-9900-4CD0-675F-F9431A3399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24E0619-4474-E1EE-4916-98E96C4160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맑은 고딕" panose="020B0503020000020004" pitchFamily="50" charset="-127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AA0B751C-EF34-B0F9-2CA5-B0D080F890B5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05D3A1C5-BB5A-65FD-F16E-5A9C2AC30812}"/>
              </a:ext>
            </a:extLst>
          </p:cNvPr>
          <p:cNvSpPr txBox="1">
            <a:spLocks/>
          </p:cNvSpPr>
          <p:nvPr/>
        </p:nvSpPr>
        <p:spPr>
          <a:xfrm>
            <a:off x="2304390" y="1701265"/>
            <a:ext cx="7672642" cy="1970978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ko-KR" altLang="en-US" sz="6000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 고 자 료</a:t>
            </a:r>
            <a:endParaRPr lang="ko-KR" sz="6000" dirty="0">
              <a:solidFill>
                <a:srgbClr val="00338D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E4513BD-4273-2355-C29C-06509A4E4DC2}"/>
              </a:ext>
            </a:extLst>
          </p:cNvPr>
          <p:cNvSpPr/>
          <p:nvPr/>
        </p:nvSpPr>
        <p:spPr>
          <a:xfrm>
            <a:off x="2089915" y="3554043"/>
            <a:ext cx="8351068" cy="118200"/>
          </a:xfrm>
          <a:prstGeom prst="rect">
            <a:avLst/>
          </a:prstGeom>
          <a:solidFill>
            <a:srgbClr val="FBC60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accent4"/>
              </a:solidFill>
              <a:latin typeface="맑은 고딕" panose="020B0503020000020004" pitchFamily="50" charset="-127"/>
              <a:ea typeface="Arial" charset="0"/>
              <a:cs typeface="Arial" charset="0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3FEF72A1-4240-A3BE-A6E5-299D7FA363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0635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32442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789C19C-1842-0922-0457-68D007E4B225}"/>
              </a:ext>
            </a:extLst>
          </p:cNvPr>
          <p:cNvSpPr txBox="1"/>
          <p:nvPr/>
        </p:nvSpPr>
        <p:spPr>
          <a:xfrm>
            <a:off x="1770433" y="1550684"/>
            <a:ext cx="9658935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1. </a:t>
            </a:r>
            <a:r>
              <a:rPr kumimoji="0" lang="ko-KR" alt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국제라이온스협회</a:t>
            </a:r>
            <a:r>
              <a:rPr kumimoji="0" lang="ko-KR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제 규정</a:t>
            </a:r>
          </a:p>
        </p:txBody>
      </p:sp>
      <p:sp>
        <p:nvSpPr>
          <p:cNvPr id="12" name="Text Placeholder 18">
            <a:extLst>
              <a:ext uri="{FF2B5EF4-FFF2-40B4-BE49-F238E27FC236}">
                <a16:creationId xmlns:a16="http://schemas.microsoft.com/office/drawing/2014/main" id="{68B38519-8A04-6620-BFCD-D9B8CA41ED19}"/>
              </a:ext>
            </a:extLst>
          </p:cNvPr>
          <p:cNvSpPr txBox="1">
            <a:spLocks/>
          </p:cNvSpPr>
          <p:nvPr/>
        </p:nvSpPr>
        <p:spPr>
          <a:xfrm>
            <a:off x="2063938" y="498972"/>
            <a:ext cx="2743200" cy="44504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</a:t>
            </a:r>
          </a:p>
        </p:txBody>
      </p:sp>
      <p:sp>
        <p:nvSpPr>
          <p:cNvPr id="13" name="Rectangle 21">
            <a:extLst>
              <a:ext uri="{FF2B5EF4-FFF2-40B4-BE49-F238E27FC236}">
                <a16:creationId xmlns:a16="http://schemas.microsoft.com/office/drawing/2014/main" id="{E014D393-B1C1-92FA-8A61-1042AB162EAF}"/>
              </a:ext>
            </a:extLst>
          </p:cNvPr>
          <p:cNvSpPr/>
          <p:nvPr/>
        </p:nvSpPr>
        <p:spPr>
          <a:xfrm flipV="1">
            <a:off x="2198769" y="1076266"/>
            <a:ext cx="1752745" cy="45719"/>
          </a:xfrm>
          <a:prstGeom prst="rect">
            <a:avLst/>
          </a:prstGeom>
          <a:solidFill>
            <a:srgbClr val="FBC60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15" name="Headline">
            <a:extLst>
              <a:ext uri="{FF2B5EF4-FFF2-40B4-BE49-F238E27FC236}">
                <a16:creationId xmlns:a16="http://schemas.microsoft.com/office/drawing/2014/main" id="{00843D64-09D9-E4C7-4414-75C6C62E01F6}"/>
              </a:ext>
            </a:extLst>
          </p:cNvPr>
          <p:cNvSpPr txBox="1">
            <a:spLocks/>
          </p:cNvSpPr>
          <p:nvPr/>
        </p:nvSpPr>
        <p:spPr>
          <a:xfrm>
            <a:off x="2244392" y="2538888"/>
            <a:ext cx="7033600" cy="3190757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국제헌장 및 부칙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 복합지구 헌장 및 부칙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 지구 헌장 및 부칙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 클럽 헌장 및 부칙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이사회 </a:t>
            </a:r>
            <a:r>
              <a:rPr lang="ko-KR" altLang="en-US" sz="30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방침서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971874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3FBC6B-EA8E-4A05-D015-B81BCB8F70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6C05837E-8F3C-3B8D-4E14-222F98E47800}"/>
              </a:ext>
            </a:extLst>
          </p:cNvPr>
          <p:cNvGrpSpPr/>
          <p:nvPr/>
        </p:nvGrpSpPr>
        <p:grpSpPr>
          <a:xfrm>
            <a:off x="5330735" y="-11430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983317FF-A7E8-9D4B-81EC-00BA08E3D8E3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F8DDF272-095B-AA17-38E3-2AD665E14772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B335C2C5-F3E9-5A83-25EC-B538AC140B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4D292615-76A5-D675-B329-9B709C7D85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A8B62B38-99FD-1497-02EA-004719F1428C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6358D9B8-A03B-6B43-C9C1-07519297F1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pic>
        <p:nvPicPr>
          <p:cNvPr id="3" name="Background - Image">
            <a:extLst>
              <a:ext uri="{FF2B5EF4-FFF2-40B4-BE49-F238E27FC236}">
                <a16:creationId xmlns:a16="http://schemas.microsoft.com/office/drawing/2014/main" id="{98E3906C-4765-02FB-7454-18F24176B5B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265" y="-450995"/>
            <a:ext cx="12192000" cy="6858000"/>
          </a:xfrm>
          <a:prstGeom prst="rect">
            <a:avLst/>
          </a:prstGeom>
          <a:noFill/>
        </p:spPr>
      </p:pic>
      <p:sp>
        <p:nvSpPr>
          <p:cNvPr id="4" name="Body Copy">
            <a:extLst>
              <a:ext uri="{FF2B5EF4-FFF2-40B4-BE49-F238E27FC236}">
                <a16:creationId xmlns:a16="http://schemas.microsoft.com/office/drawing/2014/main" id="{43F4C749-F271-7F18-BAB5-12E0C81614C9}"/>
              </a:ext>
            </a:extLst>
          </p:cNvPr>
          <p:cNvSpPr txBox="1">
            <a:spLocks/>
          </p:cNvSpPr>
          <p:nvPr/>
        </p:nvSpPr>
        <p:spPr>
          <a:xfrm>
            <a:off x="2530810" y="945109"/>
            <a:ext cx="8304998" cy="1209797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6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36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최초 </a:t>
            </a:r>
            <a:r>
              <a:rPr lang="en-US" altLang="ko-KR" sz="36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LION</a:t>
            </a:r>
            <a:r>
              <a:rPr lang="ko-KR" altLang="en-US" sz="36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6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PORTAL </a:t>
            </a:r>
            <a:r>
              <a:rPr lang="ko-KR" altLang="en-US" sz="36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 방법</a:t>
            </a:r>
            <a:endParaRPr lang="ko-KR" sz="36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6" name="Headline">
            <a:extLst>
              <a:ext uri="{FF2B5EF4-FFF2-40B4-BE49-F238E27FC236}">
                <a16:creationId xmlns:a16="http://schemas.microsoft.com/office/drawing/2014/main" id="{42254C31-A8DD-5ECC-9DD0-8AE6175D8F5D}"/>
              </a:ext>
            </a:extLst>
          </p:cNvPr>
          <p:cNvSpPr txBox="1">
            <a:spLocks/>
          </p:cNvSpPr>
          <p:nvPr/>
        </p:nvSpPr>
        <p:spPr>
          <a:xfrm>
            <a:off x="3421624" y="1727085"/>
            <a:ext cx="8939695" cy="49623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</a:t>
            </a:r>
            <a:r>
              <a:rPr lang="ko-KR" altLang="en-US" sz="1800" dirty="0" err="1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국제라이온스협회</a:t>
            </a:r>
            <a:r>
              <a:rPr lang="ko-KR" altLang="en-US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홈페이지 </a:t>
            </a:r>
            <a:r>
              <a:rPr lang="en-US" altLang="ko-KR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www.lionsclubs.org</a:t>
            </a:r>
            <a:r>
              <a:rPr lang="en-US" altLang="ko-KR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클릭</a:t>
            </a:r>
            <a:endParaRPr lang="en-US" altLang="ko-KR" sz="18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 오른쪽 상단 메뉴 중 </a:t>
            </a:r>
            <a:r>
              <a:rPr lang="en-US" altLang="ko-KR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LION PORTAL </a:t>
            </a:r>
            <a:r>
              <a:rPr lang="ko-KR" altLang="en-US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클릭 </a:t>
            </a:r>
            <a:endParaRPr lang="en-US" altLang="ko-KR" sz="18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</a:t>
            </a:r>
            <a:r>
              <a:rPr lang="en-US" altLang="ko-KR" sz="18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Don’t Have An Account? – </a:t>
            </a:r>
            <a:r>
              <a:rPr lang="ko-KR" altLang="en-US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클릭</a:t>
            </a:r>
            <a:endParaRPr lang="en-US" altLang="ko-KR" sz="18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이름</a:t>
            </a:r>
            <a:r>
              <a:rPr lang="en-US" altLang="ko-KR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</a:t>
            </a:r>
            <a:r>
              <a:rPr lang="en-US" altLang="ko-KR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이메일 입력 후 등록 </a:t>
            </a:r>
            <a:r>
              <a:rPr lang="ko-KR" altLang="en-US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누르면</a:t>
            </a:r>
            <a:endParaRPr lang="en-US" altLang="ko-KR" sz="18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③ 국제협회에서 기입한 이메일로 가입 승인 메일 발송 </a:t>
            </a:r>
            <a:endParaRPr lang="en-US" altLang="ko-KR" sz="18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④ 다시</a:t>
            </a:r>
            <a:r>
              <a:rPr lang="en-US" altLang="ko-KR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LION PORTAL</a:t>
            </a:r>
            <a:r>
              <a:rPr lang="ko-KR" altLang="en-US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lang="en-US" altLang="ko-KR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Username/Password </a:t>
            </a:r>
            <a:r>
              <a:rPr lang="ko-KR" altLang="en-US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입력하고  </a:t>
            </a:r>
            <a:r>
              <a:rPr lang="en-US" altLang="ko-KR" sz="18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Log In</a:t>
            </a:r>
            <a:endParaRPr lang="en-US" altLang="ko-KR" sz="18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Username : </a:t>
            </a:r>
            <a:r>
              <a:rPr lang="ko-KR" altLang="en-US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이메일 주소</a:t>
            </a:r>
            <a:r>
              <a:rPr lang="en-US" altLang="ko-KR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국제협회에서 승인 받은</a:t>
            </a:r>
            <a:r>
              <a:rPr lang="en-US" altLang="ko-KR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800" dirty="0">
              <a:solidFill>
                <a:srgbClr val="7030A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Password : </a:t>
            </a:r>
            <a:r>
              <a:rPr lang="ko-KR" altLang="en-US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첫 글자를 대문자로 한 영문</a:t>
            </a:r>
            <a:r>
              <a:rPr lang="en-US" altLang="ko-KR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숫자</a:t>
            </a:r>
            <a:r>
              <a:rPr lang="en-US" altLang="ko-KR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특수기호로 조합</a:t>
            </a:r>
            <a:endParaRPr lang="en-US" altLang="ko-KR" sz="1800" dirty="0">
              <a:solidFill>
                <a:srgbClr val="7030A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0FE16BF-B24D-731A-BF7E-2DF0FE02219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17" y="1749453"/>
            <a:ext cx="2239663" cy="191815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CC016BCC-85E6-57F3-40F0-C61667F3CB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195" y="4066499"/>
            <a:ext cx="2266238" cy="2334226"/>
          </a:xfrm>
          <a:prstGeom prst="rect">
            <a:avLst/>
          </a:prstGeom>
        </p:spPr>
      </p:pic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80F0795E-9FD4-4AE1-BF28-69C0C37614F3}"/>
              </a:ext>
            </a:extLst>
          </p:cNvPr>
          <p:cNvSpPr txBox="1">
            <a:spLocks/>
          </p:cNvSpPr>
          <p:nvPr/>
        </p:nvSpPr>
        <p:spPr>
          <a:xfrm>
            <a:off x="1523044" y="517288"/>
            <a:ext cx="2743200" cy="44504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</a:t>
            </a:r>
          </a:p>
        </p:txBody>
      </p:sp>
      <p:sp>
        <p:nvSpPr>
          <p:cNvPr id="16" name="Rectangle 21">
            <a:extLst>
              <a:ext uri="{FF2B5EF4-FFF2-40B4-BE49-F238E27FC236}">
                <a16:creationId xmlns:a16="http://schemas.microsoft.com/office/drawing/2014/main" id="{2BD5F3CB-CDCF-497D-A99E-A9AFB123E7B6}"/>
              </a:ext>
            </a:extLst>
          </p:cNvPr>
          <p:cNvSpPr/>
          <p:nvPr/>
        </p:nvSpPr>
        <p:spPr>
          <a:xfrm flipV="1">
            <a:off x="1668879" y="1024850"/>
            <a:ext cx="1752745" cy="45719"/>
          </a:xfrm>
          <a:prstGeom prst="rect">
            <a:avLst/>
          </a:prstGeom>
          <a:solidFill>
            <a:srgbClr val="FBC60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271157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68B38519-8A04-6620-BFCD-D9B8CA41ED19}"/>
              </a:ext>
            </a:extLst>
          </p:cNvPr>
          <p:cNvSpPr txBox="1">
            <a:spLocks/>
          </p:cNvSpPr>
          <p:nvPr/>
        </p:nvSpPr>
        <p:spPr>
          <a:xfrm>
            <a:off x="2063938" y="498972"/>
            <a:ext cx="2743200" cy="44504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</a:t>
            </a:r>
          </a:p>
        </p:txBody>
      </p:sp>
      <p:sp>
        <p:nvSpPr>
          <p:cNvPr id="12" name="Rectangle 21">
            <a:extLst>
              <a:ext uri="{FF2B5EF4-FFF2-40B4-BE49-F238E27FC236}">
                <a16:creationId xmlns:a16="http://schemas.microsoft.com/office/drawing/2014/main" id="{E014D393-B1C1-92FA-8A61-1042AB162EAF}"/>
              </a:ext>
            </a:extLst>
          </p:cNvPr>
          <p:cNvSpPr/>
          <p:nvPr/>
        </p:nvSpPr>
        <p:spPr>
          <a:xfrm flipV="1">
            <a:off x="2198769" y="1076266"/>
            <a:ext cx="1752745" cy="45719"/>
          </a:xfrm>
          <a:prstGeom prst="rect">
            <a:avLst/>
          </a:prstGeom>
          <a:solidFill>
            <a:srgbClr val="FBC60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789C19C-1842-0922-0457-68D007E4B225}"/>
              </a:ext>
            </a:extLst>
          </p:cNvPr>
          <p:cNvSpPr txBox="1"/>
          <p:nvPr/>
        </p:nvSpPr>
        <p:spPr>
          <a:xfrm>
            <a:off x="1466319" y="1475160"/>
            <a:ext cx="1001879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36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3</a:t>
            </a:r>
            <a:r>
              <a:rPr kumimoji="0" lang="en-US" altLang="ko-KR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. </a:t>
            </a:r>
            <a:r>
              <a:rPr kumimoji="0" lang="ko-KR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공식 의전 </a:t>
            </a:r>
            <a:r>
              <a:rPr kumimoji="0" lang="en-US" altLang="ko-KR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kumimoji="0" lang="ko-KR" alt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국제라이온스협회</a:t>
            </a:r>
            <a:r>
              <a:rPr kumimoji="0" lang="en-US" altLang="ko-KR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kumimoji="0" lang="ko-KR" alt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한국라이온스</a:t>
            </a:r>
            <a:r>
              <a:rPr kumimoji="0" lang="en-US" altLang="ko-KR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endParaRPr kumimoji="0" lang="ko-KR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66319" y="2547252"/>
            <a:ext cx="10668305" cy="39518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</a:t>
            </a:r>
            <a:r>
              <a:rPr lang="ko-KR" altLang="en-US" sz="24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국제라이온스협회와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한국 </a:t>
            </a:r>
            <a:r>
              <a:rPr lang="ko-KR" altLang="en-US" sz="24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라이온스의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공식 의전은 차이가 있다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. </a:t>
            </a: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*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공식 행사에서 의전은 그 행사의 성패를 결정짓는 중요한  요인이므로 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한국의 실정에 맞게 개정된 의전 순서를 숙지하는 것이 중요하다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.</a:t>
            </a: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* </a:t>
            </a:r>
            <a:r>
              <a:rPr lang="ko-KR" altLang="en-US" sz="24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국제라이온스협회의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공식 의전도 유념하여 성공적인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업무수행을 위한 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기본 지식을 갖추는 것이 중요하다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.</a:t>
            </a:r>
          </a:p>
          <a:p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3472028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4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9" name="Body Copy">
            <a:extLst>
              <a:ext uri="{FF2B5EF4-FFF2-40B4-BE49-F238E27FC236}">
                <a16:creationId xmlns:a16="http://schemas.microsoft.com/office/drawing/2014/main" id="{A1FF7762-1CD5-9E3F-EAA8-8528FD305558}"/>
              </a:ext>
            </a:extLst>
          </p:cNvPr>
          <p:cNvSpPr txBox="1">
            <a:spLocks/>
          </p:cNvSpPr>
          <p:nvPr/>
        </p:nvSpPr>
        <p:spPr>
          <a:xfrm>
            <a:off x="1515783" y="1227951"/>
            <a:ext cx="2291923" cy="847666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6400"/>
              </a:lnSpc>
              <a:spcBef>
                <a:spcPts val="0"/>
              </a:spcBef>
              <a:buSzPct val="120000"/>
              <a:defRPr/>
            </a:pPr>
            <a:r>
              <a:rPr lang="en-US" altLang="ko-KR" sz="32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4. </a:t>
            </a:r>
            <a:r>
              <a:rPr lang="ko-KR" altLang="en-US" sz="32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자 료 실 </a:t>
            </a:r>
            <a:endParaRPr lang="ko-KR" sz="32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2E688C6B-CD42-35BC-3D6D-DDFDE2BD81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93" y="2297190"/>
            <a:ext cx="3313837" cy="3313837"/>
          </a:xfrm>
          <a:prstGeom prst="rect">
            <a:avLst/>
          </a:prstGeom>
        </p:spPr>
      </p:pic>
      <p:sp>
        <p:nvSpPr>
          <p:cNvPr id="13" name="Body Copy">
            <a:extLst>
              <a:ext uri="{FF2B5EF4-FFF2-40B4-BE49-F238E27FC236}">
                <a16:creationId xmlns:a16="http://schemas.microsoft.com/office/drawing/2014/main" id="{0A4336B1-65B3-7149-1F2E-6A8FD83C42A5}"/>
              </a:ext>
            </a:extLst>
          </p:cNvPr>
          <p:cNvSpPr txBox="1">
            <a:spLocks/>
          </p:cNvSpPr>
          <p:nvPr/>
        </p:nvSpPr>
        <p:spPr>
          <a:xfrm>
            <a:off x="4984850" y="1245863"/>
            <a:ext cx="2580078" cy="847666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6400"/>
              </a:lnSpc>
              <a:spcBef>
                <a:spcPts val="0"/>
              </a:spcBef>
              <a:buSzPct val="120000"/>
              <a:defRPr/>
            </a:pPr>
            <a:r>
              <a:rPr lang="en-US" altLang="ko-KR" sz="32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5. </a:t>
            </a:r>
            <a:r>
              <a:rPr lang="ko-KR" altLang="en-US" sz="32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미션 </a:t>
            </a:r>
            <a:r>
              <a:rPr lang="en-US" altLang="ko-KR" sz="32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1.5</a:t>
            </a:r>
            <a:r>
              <a:rPr lang="ko-KR" altLang="en-US" sz="32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</a:t>
            </a:r>
            <a:endParaRPr lang="ko-KR" sz="32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632CBE31-BD7B-71E8-2582-AC03F5D5792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289" y="2278791"/>
            <a:ext cx="3336521" cy="3292915"/>
          </a:xfrm>
          <a:prstGeom prst="rect">
            <a:avLst/>
          </a:prstGeom>
        </p:spPr>
      </p:pic>
      <p:sp>
        <p:nvSpPr>
          <p:cNvPr id="16" name="Body Copy">
            <a:extLst>
              <a:ext uri="{FF2B5EF4-FFF2-40B4-BE49-F238E27FC236}">
                <a16:creationId xmlns:a16="http://schemas.microsoft.com/office/drawing/2014/main" id="{5C30A0DB-332E-26F2-274C-719E7E024855}"/>
              </a:ext>
            </a:extLst>
          </p:cNvPr>
          <p:cNvSpPr txBox="1">
            <a:spLocks/>
          </p:cNvSpPr>
          <p:nvPr/>
        </p:nvSpPr>
        <p:spPr>
          <a:xfrm>
            <a:off x="7956357" y="1245863"/>
            <a:ext cx="3470906" cy="847666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6400"/>
              </a:lnSpc>
              <a:spcBef>
                <a:spcPts val="0"/>
              </a:spcBef>
              <a:buSzPct val="120000"/>
              <a:defRPr/>
            </a:pPr>
            <a:r>
              <a:rPr lang="ko-KR" altLang="en-US" sz="3200" b="1" dirty="0">
                <a:solidFill>
                  <a:schemeClr val="accent4"/>
                </a:solidFill>
                <a:latin typeface="+mj-ea"/>
                <a:ea typeface="+mj-ea"/>
                <a:cs typeface="Arial"/>
              </a:rPr>
              <a:t> </a:t>
            </a:r>
            <a:r>
              <a:rPr lang="en-US" altLang="ko-KR" sz="32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6. </a:t>
            </a:r>
            <a:r>
              <a:rPr lang="ko-KR" altLang="en-US" sz="32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이사회 방침서 </a:t>
            </a:r>
            <a:endParaRPr lang="ko-KR" sz="32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5BBC95FC-D8CC-307C-F09A-0ECFB1633FF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1469" y="2302567"/>
            <a:ext cx="3400425" cy="3269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93734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07F465-7710-F7B3-6F54-EAC5BAB1B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671C148A-55A8-C4F7-0CC0-DFF738D9EEB2}"/>
              </a:ext>
            </a:extLst>
          </p:cNvPr>
          <p:cNvGrpSpPr/>
          <p:nvPr/>
        </p:nvGrpSpPr>
        <p:grpSpPr>
          <a:xfrm>
            <a:off x="6580415" y="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4A60E546-6A98-DB48-4058-CC1DA0D5BAE3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ACCA944C-D2F0-6CB2-8BE9-6DB1924B4ABD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C17F5904-7EC4-C1BC-FBB9-3CA3F6A9F8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378CE54B-B8FC-C177-38EA-F98FE145AA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4DBE35EA-FD19-59D3-F440-C88DEFE42144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CF3A9172-D531-B73F-3E12-D1FA87A798BF}"/>
              </a:ext>
            </a:extLst>
          </p:cNvPr>
          <p:cNvSpPr txBox="1">
            <a:spLocks/>
          </p:cNvSpPr>
          <p:nvPr/>
        </p:nvSpPr>
        <p:spPr>
          <a:xfrm>
            <a:off x="2198769" y="498972"/>
            <a:ext cx="2743200" cy="524939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78D4CDA-CC72-CCC4-88BA-048646F798E3}"/>
              </a:ext>
            </a:extLst>
          </p:cNvPr>
          <p:cNvSpPr/>
          <p:nvPr/>
        </p:nvSpPr>
        <p:spPr>
          <a:xfrm>
            <a:off x="2198769" y="1121985"/>
            <a:ext cx="2743200" cy="72760"/>
          </a:xfrm>
          <a:prstGeom prst="rect">
            <a:avLst/>
          </a:prstGeom>
          <a:solidFill>
            <a:srgbClr val="FBC60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AA83C590-ACC5-2A46-76B8-EE398679C2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9" name="Rectangle 28">
            <a:extLst>
              <a:ext uri="{FF2B5EF4-FFF2-40B4-BE49-F238E27FC236}">
                <a16:creationId xmlns:a16="http://schemas.microsoft.com/office/drawing/2014/main" id="{5D5098C1-405E-6CAF-8AD2-8E6B136E877C}"/>
              </a:ext>
            </a:extLst>
          </p:cNvPr>
          <p:cNvSpPr/>
          <p:nvPr/>
        </p:nvSpPr>
        <p:spPr>
          <a:xfrm>
            <a:off x="1879745" y="2353500"/>
            <a:ext cx="8487748" cy="382958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192" tIns="89192" rIns="89192" bIns="89192" numCol="1" spcCol="1270" anchor="ctr" anchorCtr="0">
            <a:noAutofit/>
          </a:bodyPr>
          <a:lstStyle/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4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자료실에서 자료 검색이 어려울 경우 </a:t>
            </a:r>
            <a:r>
              <a:rPr lang="en-US" altLang="ko-KR" sz="24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LION AI </a:t>
            </a:r>
            <a:r>
              <a:rPr lang="ko-KR" altLang="en-US" sz="24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이용</a:t>
            </a:r>
            <a:endParaRPr lang="en-US" altLang="ko-KR" sz="1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endParaRPr lang="en-US" altLang="ko-KR" sz="1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1) </a:t>
            </a:r>
            <a:r>
              <a:rPr lang="ko-KR" altLang="en-US" sz="22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데스크탑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검색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상단 오른쪽 </a:t>
            </a:r>
            <a:r>
              <a:rPr lang="en-US" altLang="ko-KR" sz="2200" b="1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EN</a:t>
            </a:r>
            <a:r>
              <a:rPr lang="ko-KR" altLang="en-US" sz="2200" b="1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클릭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           클릭</a:t>
            </a:r>
            <a:endParaRPr lang="en-US" altLang="ko-KR" sz="1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2)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핸드폰으로 검색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상단 오른쪽의        클릭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-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왼쪽 하단의 </a:t>
            </a:r>
            <a:r>
              <a:rPr lang="en-US" altLang="ko-KR" sz="2200" b="1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EN  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클릭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sz="2200" b="1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한국어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클릭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-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다시 상단 오른쪽        클릭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          클릭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endParaRPr lang="en-US" altLang="ko-KR" sz="9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</a:t>
            </a:r>
            <a:r>
              <a:rPr lang="en-US" altLang="ko-KR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필요한 정보에 빠르게 접근할 수 있도록 맞춤형 지원 제공</a:t>
            </a:r>
            <a:endParaRPr lang="en-US" altLang="ko-KR" b="1" dirty="0">
              <a:solidFill>
                <a:schemeClr val="accent2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</a:t>
            </a:r>
            <a:r>
              <a:rPr lang="en-US" altLang="ko-KR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질문 사항이 구체적일수록 원하는 답변을 얻을 확률이 높음</a:t>
            </a:r>
            <a:endParaRPr lang="en-US" altLang="ko-KR" b="1" dirty="0">
              <a:solidFill>
                <a:schemeClr val="accent2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1" name="Rectangle 28">
            <a:extLst>
              <a:ext uri="{FF2B5EF4-FFF2-40B4-BE49-F238E27FC236}">
                <a16:creationId xmlns:a16="http://schemas.microsoft.com/office/drawing/2014/main" id="{652E8402-96A7-6825-AE09-1352837173C1}"/>
              </a:ext>
            </a:extLst>
          </p:cNvPr>
          <p:cNvSpPr/>
          <p:nvPr/>
        </p:nvSpPr>
        <p:spPr>
          <a:xfrm>
            <a:off x="1879745" y="1652240"/>
            <a:ext cx="8487748" cy="5249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192" tIns="89192" rIns="89192" bIns="89192" numCol="1" spcCol="1270" anchor="ctr" anchorCtr="0">
            <a:noAutofit/>
          </a:bodyPr>
          <a:lstStyle/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8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6. </a:t>
            </a:r>
            <a:r>
              <a:rPr lang="ko-KR" altLang="en-US" sz="28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라이온 </a:t>
            </a:r>
            <a:r>
              <a:rPr lang="en-US" altLang="ko-KR" sz="28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AI  </a:t>
            </a:r>
            <a:r>
              <a:rPr lang="en-US" altLang="ko-KR" sz="28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LION AI        </a:t>
            </a:r>
            <a:r>
              <a:rPr lang="en-US" altLang="ko-KR" sz="28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ko-KR" altLang="en-US" sz="2800" b="1" dirty="0" err="1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국제협회</a:t>
            </a:r>
            <a:r>
              <a:rPr lang="ko-KR" altLang="en-US" sz="28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홈페이지</a:t>
            </a:r>
            <a:r>
              <a:rPr lang="en-US" altLang="ko-KR" sz="28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endParaRPr lang="ko-KR" sz="2800" b="1" dirty="0">
              <a:solidFill>
                <a:srgbClr val="FFC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6" name="포인트가 4개인 별 5"/>
          <p:cNvSpPr/>
          <p:nvPr/>
        </p:nvSpPr>
        <p:spPr>
          <a:xfrm>
            <a:off x="5597430" y="1716431"/>
            <a:ext cx="171450" cy="226502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포인트가 4개인 별 15"/>
          <p:cNvSpPr/>
          <p:nvPr/>
        </p:nvSpPr>
        <p:spPr>
          <a:xfrm>
            <a:off x="5672556" y="1907468"/>
            <a:ext cx="171450" cy="226502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포인트가 4개인 별 16"/>
          <p:cNvSpPr/>
          <p:nvPr/>
        </p:nvSpPr>
        <p:spPr>
          <a:xfrm>
            <a:off x="5642551" y="1678587"/>
            <a:ext cx="392371" cy="446032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6671" y="3302183"/>
            <a:ext cx="1352739" cy="34294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847" y="3745674"/>
            <a:ext cx="522671" cy="330108"/>
          </a:xfrm>
          <a:prstGeom prst="rect">
            <a:avLst/>
          </a:prstGeom>
        </p:spPr>
      </p:pic>
      <p:sp>
        <p:nvSpPr>
          <p:cNvPr id="3" name="이등변 삼각형 2"/>
          <p:cNvSpPr/>
          <p:nvPr/>
        </p:nvSpPr>
        <p:spPr>
          <a:xfrm rot="10800000">
            <a:off x="6502896" y="3350316"/>
            <a:ext cx="289157" cy="246682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이등변 삼각형 22"/>
          <p:cNvSpPr/>
          <p:nvPr/>
        </p:nvSpPr>
        <p:spPr>
          <a:xfrm rot="10800000">
            <a:off x="4563121" y="4264226"/>
            <a:ext cx="289157" cy="246682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6052" y="4657789"/>
            <a:ext cx="522671" cy="330108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212" y="4639698"/>
            <a:ext cx="1352739" cy="342948"/>
          </a:xfrm>
          <a:prstGeom prst="rect">
            <a:avLst/>
          </a:prstGeom>
        </p:spPr>
      </p:pic>
      <p:sp>
        <p:nvSpPr>
          <p:cNvPr id="26" name="직사각형 25"/>
          <p:cNvSpPr/>
          <p:nvPr/>
        </p:nvSpPr>
        <p:spPr>
          <a:xfrm>
            <a:off x="2238472" y="5706240"/>
            <a:ext cx="132590" cy="16293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2238472" y="5366990"/>
            <a:ext cx="132590" cy="16293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78960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07F465-7710-F7B3-6F54-EAC5BAB1B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671C148A-55A8-C4F7-0CC0-DFF738D9EEB2}"/>
              </a:ext>
            </a:extLst>
          </p:cNvPr>
          <p:cNvGrpSpPr/>
          <p:nvPr/>
        </p:nvGrpSpPr>
        <p:grpSpPr>
          <a:xfrm>
            <a:off x="6580415" y="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4A60E546-6A98-DB48-4058-CC1DA0D5BAE3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ACCA944C-D2F0-6CB2-8BE9-6DB1924B4ABD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C17F5904-7EC4-C1BC-FBB9-3CA3F6A9F8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378CE54B-B8FC-C177-38EA-F98FE145AA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4DBE35EA-FD19-59D3-F440-C88DEFE42144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AA83C590-ACC5-2A46-76B8-EE398679C2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47" y="247709"/>
            <a:ext cx="1229081" cy="122908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93E0EDA-D6CB-477E-B112-DE496F10AE33}"/>
              </a:ext>
            </a:extLst>
          </p:cNvPr>
          <p:cNvSpPr txBox="1"/>
          <p:nvPr/>
        </p:nvSpPr>
        <p:spPr>
          <a:xfrm>
            <a:off x="3850105" y="1854016"/>
            <a:ext cx="539442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2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감사합니다 </a:t>
            </a:r>
            <a:r>
              <a:rPr lang="en-US" altLang="ko-KR" sz="72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  <a:endParaRPr lang="ko-KR" altLang="en-US" sz="7200" b="1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Body Copy">
            <a:extLst>
              <a:ext uri="{FF2B5EF4-FFF2-40B4-BE49-F238E27FC236}">
                <a16:creationId xmlns:a16="http://schemas.microsoft.com/office/drawing/2014/main" id="{8EFDB5E2-EAB1-4B07-92C7-C48604C11C8B}"/>
              </a:ext>
            </a:extLst>
          </p:cNvPr>
          <p:cNvSpPr txBox="1">
            <a:spLocks/>
          </p:cNvSpPr>
          <p:nvPr/>
        </p:nvSpPr>
        <p:spPr>
          <a:xfrm>
            <a:off x="768806" y="5003984"/>
            <a:ext cx="10668000" cy="504126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altLang="ko-KR" sz="3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3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</a:t>
            </a:r>
            <a:r>
              <a:rPr lang="en-US" altLang="ko-KR" sz="3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3200" dirty="0" err="1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국제라이온스협회</a:t>
            </a:r>
            <a:r>
              <a:rPr lang="ko-KR" altLang="en-US" sz="3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한국연합회 </a:t>
            </a:r>
            <a:endParaRPr lang="en-US" altLang="ko-KR" sz="32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320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연수위원회</a:t>
            </a:r>
            <a:endParaRPr lang="ko-KR" altLang="en-US" sz="32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4183808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573</TotalTime>
  <Words>3487</Words>
  <Application>Microsoft Office PowerPoint</Application>
  <PresentationFormat>와이드스크린</PresentationFormat>
  <Paragraphs>497</Paragraphs>
  <Slides>38</Slides>
  <Notes>36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38</vt:i4>
      </vt:variant>
    </vt:vector>
  </HeadingPairs>
  <TitlesOfParts>
    <vt:vector size="46" baseType="lpstr">
      <vt:lpstr>HY수평선B</vt:lpstr>
      <vt:lpstr>Open Sans Regular</vt:lpstr>
      <vt:lpstr>맑은 고딕</vt:lpstr>
      <vt:lpstr>함초롬바탕</vt:lpstr>
      <vt:lpstr>휴먼엑스포</vt:lpstr>
      <vt:lpstr>Arial</vt:lpstr>
      <vt:lpstr>Calibri</vt:lpstr>
      <vt:lpstr>1_Office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ryoo5800@gmail.com</cp:lastModifiedBy>
  <cp:revision>51</cp:revision>
  <dcterms:created xsi:type="dcterms:W3CDTF">2026-01-17T13:52:59Z</dcterms:created>
  <dcterms:modified xsi:type="dcterms:W3CDTF">2026-03-17T05:20:18Z</dcterms:modified>
</cp:coreProperties>
</file>