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1978" r:id="rId2"/>
    <p:sldId id="2220" r:id="rId3"/>
    <p:sldId id="2289" r:id="rId4"/>
    <p:sldId id="2290" r:id="rId5"/>
    <p:sldId id="2170" r:id="rId6"/>
    <p:sldId id="2221" r:id="rId7"/>
    <p:sldId id="2219" r:id="rId8"/>
    <p:sldId id="2225" r:id="rId9"/>
    <p:sldId id="2180" r:id="rId10"/>
    <p:sldId id="2231" r:id="rId11"/>
    <p:sldId id="2233" r:id="rId12"/>
    <p:sldId id="2249" r:id="rId13"/>
    <p:sldId id="2236" r:id="rId14"/>
    <p:sldId id="2250" r:id="rId15"/>
    <p:sldId id="2251" r:id="rId16"/>
    <p:sldId id="2235" r:id="rId17"/>
    <p:sldId id="2252" r:id="rId18"/>
    <p:sldId id="2239" r:id="rId19"/>
    <p:sldId id="2211" r:id="rId20"/>
    <p:sldId id="2240" r:id="rId21"/>
    <p:sldId id="2212" r:id="rId22"/>
    <p:sldId id="2248" r:id="rId23"/>
    <p:sldId id="2213" r:id="rId24"/>
    <p:sldId id="2244" r:id="rId25"/>
    <p:sldId id="2241" r:id="rId26"/>
    <p:sldId id="2214" r:id="rId27"/>
    <p:sldId id="2215" r:id="rId28"/>
    <p:sldId id="2216" r:id="rId29"/>
    <p:sldId id="2247" r:id="rId30"/>
    <p:sldId id="2195" r:id="rId31"/>
    <p:sldId id="2197" r:id="rId32"/>
    <p:sldId id="2226" r:id="rId33"/>
    <p:sldId id="2200" r:id="rId34"/>
    <p:sldId id="2246" r:id="rId35"/>
    <p:sldId id="2230" r:id="rId36"/>
    <p:sldId id="2228" r:id="rId3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0" autoAdjust="0"/>
    <p:restoredTop sz="87588" autoAdjust="0"/>
  </p:normalViewPr>
  <p:slideViewPr>
    <p:cSldViewPr snapToGrid="0">
      <p:cViewPr varScale="1">
        <p:scale>
          <a:sx n="143" d="100"/>
          <a:sy n="143" d="100"/>
        </p:scale>
        <p:origin x="68" y="10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8AA27D-DD44-49B3-8267-AAD7C290CB5E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6EE47F-EAC8-437F-9C6A-AB86FD5140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94366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628650" lvl="1" indent="-171450">
              <a:buFont typeface="Arial" panose="020B0604020202020204" pitchFamily="34" charset="0"/>
              <a:buChar char="•"/>
            </a:pPr>
            <a:endParaRPr lang="en-US" b="0" baseline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A04FE2-27EA-4007-98B9-D6C6C111B13A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ヒラギノ角ゴ Pro W3" pitchFamily="125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ヒラギノ角ゴ Pro W3" pitchFamily="12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81709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세션 준비물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1)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강사 지침서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참가자 지침서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사전과제 등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2)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파워포인트 슬라이드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3)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오프닝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활동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4)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필요 장비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•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컴퓨터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•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빔프로젝터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관련 도구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1162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800763-C52B-00C9-16DB-5A6B5F8B91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1530B2-7401-0DFF-1EB4-508E191F78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023F76-B3B9-CCBC-1C03-B806FF3029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EAF303-084D-6493-DA48-FB62DB2E4F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51824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◈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cs typeface="+mn-cs"/>
              </a:rPr>
              <a:t>라이온스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지도자들이 국제협회의 우선 사업을 지원하는 방법은 </a:t>
            </a:r>
            <a:endParaRPr lang="en-US" altLang="ko-KR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    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우선 사업을 단순히 이해하는 정도에 그쳐서는 안 되고 </a:t>
            </a:r>
            <a:endParaRPr lang="en-US" altLang="ko-KR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    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이를 적극적으로 실천하여 모범을 보여야 하는 것이다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94306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2603EB-884E-EF7D-8625-3BE51D46F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062203-A2C6-9988-F5B6-329E891187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620182-5E80-F9D9-D7A2-19365F1DEA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66CA76-C6BC-274A-3CAC-E0D531841B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38381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2603EB-884E-EF7D-8625-3BE51D46F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062203-A2C6-9988-F5B6-329E891187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620182-5E80-F9D9-D7A2-19365F1DEA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총무의 임무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</a:p>
          <a:p>
            <a:pPr marL="0" indent="0" algn="l">
              <a:lnSpc>
                <a:spcPct val="150000"/>
              </a:lnSpc>
              <a:buNone/>
            </a:pP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정기 월말보고서 국제본부에 제출</a:t>
            </a:r>
          </a:p>
          <a:p>
            <a:pPr algn="l">
              <a:lnSpc>
                <a:spcPct val="150000"/>
              </a:lnSpc>
            </a:pP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② 지구임원회에서 요청하는 보고서를 제출</a:t>
            </a:r>
            <a:endParaRPr lang="en-US" altLang="ko-KR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③ 지구총재 자문위원회 정위원으로 활동</a:t>
            </a:r>
            <a:endParaRPr lang="en-US" altLang="ko-KR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④ 클럽의 회의록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선거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회원정보등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전체 기록을 보관관리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l">
              <a:lnSpc>
                <a:spcPct val="150000"/>
              </a:lnSpc>
            </a:pP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⑤ 이사회가 정한 금액과 보증인으로 담보 제공</a:t>
            </a:r>
            <a:endParaRPr lang="en-US" altLang="ko-KR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⑥ 임기를 마치면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클럽의 전체 기록 즉시 인계</a:t>
            </a:r>
            <a:endParaRPr lang="en-US" altLang="ko-KR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(2)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총무의 추진업무</a:t>
            </a:r>
            <a:endParaRPr lang="en-US" altLang="ko-KR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① 각종 업무 마감일을 준수</a:t>
            </a:r>
          </a:p>
          <a:p>
            <a:pPr algn="l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② 일정수립을 지원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회원참여현황 파악</a:t>
            </a:r>
          </a:p>
          <a:p>
            <a:pPr algn="l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③ 서신 관리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상을 배포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행사 알림 업무 지원</a:t>
            </a:r>
          </a:p>
          <a:p>
            <a:pPr algn="l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④ 회원의 명단을 검토하여 회비를 관리</a:t>
            </a:r>
          </a:p>
          <a:p>
            <a:pPr algn="l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⑤ 회원 출석 관리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회의 의제 준비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안건 진행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회의록 관리</a:t>
            </a:r>
          </a:p>
          <a:p>
            <a:pPr algn="l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⑥ 지대 회의에 적극 참여</a:t>
            </a:r>
          </a:p>
          <a:p>
            <a:pPr algn="l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⑦ 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Lion Portal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통해 회원 업데이트를 관리</a:t>
            </a:r>
            <a:endParaRPr lang="ko-KR" altLang="ko-KR" sz="4000" b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(3)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총무보고자료 등</a:t>
            </a:r>
            <a:endParaRPr lang="en-US" altLang="ko-KR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① 월별 회원보고서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매월 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25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</a:p>
          <a:p>
            <a:pPr algn="l" latinLnBrk="0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② </a:t>
            </a:r>
            <a:r>
              <a:rPr lang="ko-KR" altLang="en-US" sz="40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월중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행사 계획표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매월 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25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</a:p>
          <a:p>
            <a:pPr algn="l" latinLnBrk="0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③ 대의원 선임 보고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회기 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초</a:t>
            </a:r>
          </a:p>
          <a:p>
            <a:pPr algn="l" latinLnBrk="0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④ 차기 년도 임원보고서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회기 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말</a:t>
            </a:r>
          </a:p>
          <a:p>
            <a:pPr algn="l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⑤ 각종 회의 참석 보고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클럽에서 각종 대회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 algn="l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행사 참석 시 참석 현황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수시 보고 </a:t>
            </a:r>
          </a:p>
          <a:p>
            <a:pPr algn="l">
              <a:lnSpc>
                <a:spcPct val="150000"/>
              </a:lnSpc>
            </a:pP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(4)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참고사항</a:t>
            </a:r>
            <a:endParaRPr lang="en-US" altLang="ko-KR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① 신입회원 키트준비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조끼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명찰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회원패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네스조끼등</a:t>
            </a:r>
            <a:endParaRPr lang="ko-KR" altLang="en-US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② 상하반기 말 회원변동사항 신고</a:t>
            </a:r>
          </a:p>
          <a:p>
            <a:pPr algn="l" latinLnBrk="0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③ 각종 수상에 대한 정보숙지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수상신청</a:t>
            </a:r>
          </a:p>
          <a:p>
            <a:pPr algn="l" latinLnBrk="0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④ 클럽 교육대상자 참가 홍보 및 지구주관 교육참가</a:t>
            </a:r>
          </a:p>
          <a:p>
            <a:pPr algn="l">
              <a:lnSpc>
                <a:spcPct val="150000"/>
              </a:lnSpc>
            </a:pPr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66CA76-C6BC-274A-3CAC-E0D531841B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63744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2603EB-884E-EF7D-8625-3BE51D46F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062203-A2C6-9988-F5B6-329E891187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620182-5E80-F9D9-D7A2-19365F1DEA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66CA76-C6BC-274A-3CAC-E0D531841B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01300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2603EB-884E-EF7D-8625-3BE51D46F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062203-A2C6-9988-F5B6-329E891187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620182-5E80-F9D9-D7A2-19365F1DEA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</a:pPr>
            <a:r>
              <a:rPr lang="en-US" altLang="ko-KR" sz="4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4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재무의 임무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클럽표준헌장과 부칙 제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항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l"/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모든 금전을 수납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이사회에서 승인한 은행에 예치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② 총무와 협력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40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의무금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명세서 발행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납부 이사회 보고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③ 이사회에서 부여한 권한으로만 클럽 </a:t>
            </a:r>
            <a:r>
              <a:rPr lang="ko-KR" altLang="en-US" sz="40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지출금을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지급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④ 클럽의 수입 및 지출의 전체 기록을 보관하고 관리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⑤ 월별 및 </a:t>
            </a:r>
            <a:r>
              <a:rPr lang="ko-KR" altLang="en-US" sz="40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반기별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재정보고서 작성 클럽 이사회에 제출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⑥ 이사회가 정한 금액과 보증인으로 담보를 제공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⑦ 임기를 마치면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클럽의 금융 계좌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기금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기록 적시 인계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⑧ 재정위원회 </a:t>
            </a:r>
            <a:r>
              <a:rPr lang="ko-KR" altLang="en-US" sz="40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위원장직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수행</a:t>
            </a:r>
          </a:p>
          <a:p>
            <a:pPr algn="l">
              <a:lnSpc>
                <a:spcPct val="150000"/>
              </a:lnSpc>
            </a:pP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(2)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재무의 추진업무</a:t>
            </a:r>
            <a:endParaRPr lang="en-US" altLang="ko-KR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① 클럽의 연간 재정 계획 관리 지원 </a:t>
            </a:r>
          </a:p>
          <a:p>
            <a:pPr algn="l" latinLnBrk="0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② 승인된 회비 지정기간 내 납부 관리</a:t>
            </a:r>
          </a:p>
          <a:p>
            <a:pPr algn="l" latinLnBrk="0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③ 월간 및 </a:t>
            </a:r>
            <a:r>
              <a:rPr lang="ko-KR" altLang="en-US" sz="40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반기별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재정현황을 이사회와 공유</a:t>
            </a:r>
          </a:p>
          <a:p>
            <a:pPr algn="l" latinLnBrk="0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④ 회비를 운영비와 공공기금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사업비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계좌분리 관리</a:t>
            </a:r>
          </a:p>
          <a:p>
            <a:pPr algn="l" latinLnBrk="0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⑤ 발생 이자 반드시 지역사회 봉사 및 공익목적 사용 </a:t>
            </a:r>
            <a:endParaRPr lang="en-US" altLang="ko-KR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⑥ 회원회비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벌금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기부금은 클럽운영비로 사용</a:t>
            </a:r>
          </a:p>
          <a:p>
            <a:pPr algn="l" latinLnBrk="0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⑦ 세금 신고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현지 세법준수</a:t>
            </a:r>
            <a:endParaRPr lang="en-US" altLang="ko-KR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(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일반적으로 인정되는 회계 관행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(3)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회원이 납부한 회비 사용처</a:t>
            </a:r>
            <a:endParaRPr lang="en-US" altLang="ko-KR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① 클럽의 모든 회비는 </a:t>
            </a:r>
            <a:r>
              <a:rPr lang="ko-KR" altLang="en-US" sz="40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회기시작과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함께 선납을 권장</a:t>
            </a:r>
          </a:p>
          <a:p>
            <a:pPr algn="l" latinLnBrk="0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② 신입회원 최초 국제협회 가입비 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US$35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납부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(2018.1)</a:t>
            </a:r>
            <a:endParaRPr lang="ko-KR" altLang="en-US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③ </a:t>
            </a:r>
            <a:r>
              <a:rPr lang="ko-KR" altLang="en-US" sz="40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국제의무금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US$50(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정회원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), US$25(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가족회원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④ 지구회비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연차대회분담금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복합지구회비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조의금 등은 </a:t>
            </a:r>
            <a:endParaRPr lang="en-US" altLang="ko-KR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 및 복합지구마다 부과</a:t>
            </a:r>
          </a:p>
          <a:p>
            <a:pPr algn="l">
              <a:lnSpc>
                <a:spcPct val="150000"/>
              </a:lnSpc>
            </a:pP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(4)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회비부과기준 및 납부마감일</a:t>
            </a:r>
            <a:endParaRPr lang="en-US" altLang="ko-KR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☞ 상반기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(7.1-12.31),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하반기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(1.1-6.30)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구분 납부</a:t>
            </a:r>
          </a:p>
          <a:p>
            <a:pPr algn="l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① 상반기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06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말 회원 수 기준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12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31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일까지 납부 마감</a:t>
            </a:r>
          </a:p>
          <a:p>
            <a:pPr algn="l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② 하반기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12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말 회원 수 기준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06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30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일까지 납부 마감</a:t>
            </a:r>
          </a:p>
          <a:p>
            <a:pPr algn="l">
              <a:lnSpc>
                <a:spcPct val="150000"/>
              </a:lnSpc>
            </a:pP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(5) 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참고사항</a:t>
            </a:r>
            <a:endParaRPr lang="en-US" altLang="ko-KR" sz="4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① 미국달러를 기준으로 </a:t>
            </a:r>
            <a:r>
              <a:rPr lang="ko-KR" altLang="en-US" sz="40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매월초에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환율적용</a:t>
            </a:r>
          </a:p>
          <a:p>
            <a:pPr algn="l"/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② </a:t>
            </a:r>
            <a:r>
              <a:rPr lang="ko-KR" altLang="en-US" sz="40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회기시작이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월이므로 회비를 </a:t>
            </a:r>
            <a:r>
              <a:rPr lang="en-US" altLang="ko-KR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ko-KR" altLang="en-US" sz="4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월말까지 납부원칙</a:t>
            </a:r>
          </a:p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66CA76-C6BC-274A-3CAC-E0D531841B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11379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94306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54372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</a:pP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임무와 권한</a:t>
            </a:r>
            <a:endParaRPr lang="en-US" altLang="ko-KR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⒧ 본 헌장 및 부칙에 명시적으로 및 암시적으로 규정된 임무와 권한 이외에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이사회는 다음의 의무와 권한을 갖는다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① 본 클럽의 집행기관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클럽이 승인한 정책을 클럽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임원을 통해 집행할 책임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클럽의 모든 신규 사업과 정책은 클럽이사회에서 우선 검토하고 조정하여 </a:t>
            </a:r>
            <a:endParaRPr lang="en-US" altLang="ko-KR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정규 또는 임시 클럽회의에서 클럽회원들에게 승인</a:t>
            </a:r>
            <a:endParaRPr lang="en-US" altLang="ko-KR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② 사업과 정책에 반하는 목적으로 클럽 기금 지출 안 된다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③ 클럽임원의 결정을 수정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무효화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철회시킬 권한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④ 연 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 또는 재량으로  운영에 감사를 실시</a:t>
            </a:r>
            <a:endParaRPr lang="en-US" altLang="ko-KR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⑤ 재정위원회의 추천을 받아 기금을 예치 금융기관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들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지정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⑥ 클럽 임원들을 보증할 담보를 설정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⑦ 대중에게서 모금한 순 수익금을 운영 목적으로 지출승인 불허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⑧ 신규 사업과 정책에 관한 모든 사안 각 상임 또는 임시위원회에 제출하여 검토 및 이사회에 권고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⑨ 회계운영기금 통장과 </a:t>
            </a: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공적자금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모금통장을 구분관리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32552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</a:pP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임무와 권한</a:t>
            </a:r>
            <a:endParaRPr lang="en-US" altLang="ko-KR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⒧ 본 헌장 및 부칙에 명시적으로 및 암시적으로 규정된 임무와 권한 이외에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이사회는 다음의 의무와 권한을 갖는다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① 본 클럽의 집행기관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클럽이 승인한 정책을 클럽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임원을 통해 집행할 책임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클럽의 모든 신규 사업과 정책은 클럽이사회에서 우선 검토하고 조정하여 </a:t>
            </a:r>
            <a:endParaRPr lang="en-US" altLang="ko-KR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정규 또는 임시 클럽회의에서 클럽회원들에게 승인</a:t>
            </a:r>
            <a:endParaRPr lang="en-US" altLang="ko-KR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② 사업과 정책에 반하는 목적으로 클럽 기금 지출 안 된다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③ 클럽임원의 결정을 수정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무효화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철회시킬 권한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④ 연 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 또는 재량으로  운 영에 감사를 실시</a:t>
            </a:r>
            <a:endParaRPr lang="en-US" altLang="ko-KR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⑤ 재정위원회의 추천을 받아 기금을 예치 금융기관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들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지정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⑥ 클럽 임원들을 보증할 담보를 설정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⑦ 대중에게서 모금한 순 수익금을 운영 목적으로 지출승인 불허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⑧ 신규 사업과 정책에 관한 모든 사안 각 상임 또는 임시위원회에 제출하여 검토 및 이사회에 권고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⑨ 회계운영기금 통장과 </a:t>
            </a: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공적자금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모금통장을 구분관리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99088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</a:pP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(1) </a:t>
            </a: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</a:t>
            </a:r>
            <a:endParaRPr lang="en-US" altLang="ko-KR" sz="16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① 이사회 안건 및 일시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장소 등 사전 공지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② 차기 행사에 대한 사전답사 등 추진계획을 이사회 안건 상정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③ 지구에서 접수된 공문에 대한 실행 방향에 대한 대안준비</a:t>
            </a:r>
            <a:endParaRPr lang="en-US" altLang="ko-KR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④ 회비 입출금 내역 및 회비 징수현황 준비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⑤ 안건 상정에 대한 부연 설명자료 준비</a:t>
            </a:r>
            <a:endParaRPr lang="en-US" altLang="ko-KR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⑥ 이사회 개최 이전 회장단 회의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1, 2, 3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부회장 동석 권장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⑦ 회원 동정 사전파악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공지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⑧ 신입회원 입회의 필요성을 매월 강조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⑨ 회비 및 각종 기금 납부에 대한 독려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⑩ 회의는 가능한 회의실에서 개최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부득이 외부 개최 시 최소한의 격식 유지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11218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</a:pP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(1) </a:t>
            </a: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</a:t>
            </a:r>
            <a:endParaRPr lang="en-US" altLang="ko-KR" sz="16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① 이사회 안건 및 일시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장소 등 사전 공지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② 차기 행사에 대한 사전답사 등 추진계획을 이사회 안건 상정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③ 지구에서 접수된 공문에 대한 실행 방향에 대한 대안준비</a:t>
            </a:r>
            <a:endParaRPr lang="en-US" altLang="ko-KR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④ 회비 입출금 내역 및 회비 징수현황 준비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⑤ 안건 상정에 대한 부연 설명자료 준비</a:t>
            </a:r>
            <a:endParaRPr lang="en-US" altLang="ko-KR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⑥ 이사회 개최 이전 회장단 회의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1, 2, 3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부회장 동석 권장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⑦ 회원 동정 사전파악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공지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⑧ 신입회원 입회의 필요성을 매월 강조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⑨ 회비 및 각종 기금 납부에 대한 독려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⑩ 회의는 가능한 회의실에서 개최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부득이 외부 개최 시 최소한의 격식 유지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73498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</a:pP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(2) </a:t>
            </a: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월례회</a:t>
            </a:r>
            <a:endParaRPr lang="en-US" altLang="ko-KR" sz="16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① 회원 참석 여부 파악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유선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SNS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)-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회장단과 교차통화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② 재미있는 월례회를 위한 회장단과의 긴밀한 준비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③ 회비 입출금 내역서 공지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④ 지구에서 접수된 내용 공지 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⑤ 이사회 심의 안건 공지</a:t>
            </a:r>
            <a:endParaRPr lang="en-US" altLang="ko-KR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⑥ 이사회 심의 안건 중 신규 사업은 월례회 승인요청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⑦ 기타 토의 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 스피치 시간 부여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•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신입회원 자기소개 시간 부여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•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기존회원 중 돌아가면서 발언 시간 부여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•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역대 회장에게 듣는 클럽발전 방향 시간 부여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•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 임원에게 듣는 지구 동향에 대한 시간 부여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⑧ 신입회원 입회 신고 준비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환영 분위기 조성</a:t>
            </a:r>
            <a:endParaRPr lang="en-US" altLang="ko-KR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⑨ 신입회원 추천의 중요성 홍보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추천인 인센티브 부여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⑩ 클럽 봉사활동에 대한 회원의 의견 수렴 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⑪ 각종 교육 및 행사에 적극 참여 홍보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복합지구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지역이 주관하는 교육 및 행사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⑫ 기타 토의 시간 활용 방안에 대한 월별 계획수립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사전 준비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⑬ 회원 동정 파악하여 공지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관심과 배려로 소속감과 라이온에 대한 자긍심 함양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45067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</a:pP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(2) </a:t>
            </a: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월례회</a:t>
            </a:r>
            <a:endParaRPr lang="en-US" altLang="ko-KR" sz="16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① 회원 참석 여부 파악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유선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SNS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)-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회장단과 교차통화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② 재미있는 월례회를 위한 회장단과의 긴밀한 준비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③ 회비 입출금 내역서 공지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④ 지구에서 접수된 내용 공지 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⑤ 이사회 심의 안건 공지</a:t>
            </a:r>
            <a:endParaRPr lang="en-US" altLang="ko-KR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⑥ 이사회 심의 안건 중 신규 사업은 월례회 승인요청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⑦ 기타 토의 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 스피치 시간 부여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•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신입회원 자기소개 시간 부여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•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기존회원 중 돌아가면서 발언 시간 부여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•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역대 회장에게 듣는 클럽발전 방향 시간 부여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•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 임원에게 듣는 지구 동향에 대한 시간 부여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⑧ 신입회원 입회 신고 준비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환영 분위기 조성</a:t>
            </a:r>
            <a:endParaRPr lang="en-US" altLang="ko-KR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⑨ 신입회원 추천의 중요성 홍보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추천인 인센티브 부여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⑩ 클럽 봉사활동에 대한 회원의 의견 수렴 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⑪ 각종 교육 및 행사에 적극 참여 홍보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복합지구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지역이 주관하는 교육 및 행사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⑫ 기타 토의 시간 활용 방안에 대한 월별 계획수립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사전 준비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⑬ 회원 동정 파악하여 공지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관심과 배려로 소속감과 라이온에 대한 자긍심 함양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14569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</a:pP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(2) </a:t>
            </a: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월례회</a:t>
            </a:r>
            <a:endParaRPr lang="en-US" altLang="ko-KR" sz="16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① 회원 참석 여부 파악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유선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SNS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)-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회장단과 교차통화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② 재미있는 월례회를 위한 회장단과의 긴밀한 준비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③ 회비 입출금 내역서 공지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④ 지구에서 접수된 내용 공지 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⑤ 이사회 심의 안건 공지</a:t>
            </a:r>
            <a:endParaRPr lang="en-US" altLang="ko-KR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⑥ 이사회 심의 안건 중 신규 사업은 월례회 승인요청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⑦ 기타 토의 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 스피치 시간 부여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•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신입회원 자기소개 시간 부여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•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기존회원 중 돌아가면서 발언 시간 부여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•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역대 회장에게 듣는 클럽발전 방향 시간 부여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•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 임원에게 듣는 지구 동향에 대한 시간 부여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⑧ 신입회원 입회 신고 준비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환영 분위기 조성</a:t>
            </a:r>
            <a:endParaRPr lang="en-US" altLang="ko-KR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⑨ 신입회원 추천의 중요성 홍보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추천인 인센티브 부여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⑩ 클럽 봉사활동에 대한 회원의 의견 수렴 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⑪ 각종 교육 및 행사에 적극 참여 홍보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복합지구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지역이 주관하는 교육 및 행사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⑫ 기타 토의 시간 활용 방안에 대한 월별 계획수립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사전 준비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⑬ 회원 동정 파악하여 공지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관심과 배려로 소속감과 라이온에 대한 자긍심 함양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55737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</a:pP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(1) 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서류관리</a:t>
            </a:r>
            <a:endParaRPr lang="en-US" altLang="ko-KR" sz="1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① 회원명부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 번호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직책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성명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생년월일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주소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연락처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입회 일자 등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② </a:t>
            </a: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회원별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이력 관리</a:t>
            </a:r>
          </a:p>
          <a:p>
            <a:pPr algn="l" latinLnBrk="0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③ 클럽 연혁 관리</a:t>
            </a:r>
          </a:p>
          <a:p>
            <a:pPr algn="l" latinLnBrk="0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④ 클럽 봉사활동 및 행사자료 관리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사진 파일 등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⑤ 이사회 회의록 및 월례회 자료 등</a:t>
            </a:r>
          </a:p>
          <a:p>
            <a:pPr algn="l" latinLnBrk="0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⑥ 사업계획 및 예산서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결산서 관리</a:t>
            </a:r>
          </a:p>
          <a:p>
            <a:pPr algn="l" latinLnBrk="0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⑦ 클럽 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20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30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년사 자료 관리</a:t>
            </a:r>
          </a:p>
          <a:p>
            <a:pPr algn="l" latinLnBrk="0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⑧ 각종 교육 참석 현황관리 등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24014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</a:pP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(2) </a:t>
            </a: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인적자원 및 조직관리</a:t>
            </a:r>
            <a:endParaRPr lang="en-US" altLang="ko-KR" sz="16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① 신입회원 클럽 자체 오리엔테이션 운영</a:t>
            </a:r>
          </a:p>
          <a:p>
            <a:pPr algn="l" latinLnBrk="0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② 기존회원 동정 관리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가족 포함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③ 역대 회장단 관리</a:t>
            </a:r>
          </a:p>
          <a:p>
            <a:pPr algn="l" latinLnBrk="0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④ 클럽 내 파벌 및 갈등 관리</a:t>
            </a:r>
          </a:p>
          <a:p>
            <a:pPr algn="l" latinLnBrk="0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⑤ 탈회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자진 탈회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 동향 파악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 입회 유도</a:t>
            </a:r>
          </a:p>
          <a:p>
            <a:pPr algn="l" latinLnBrk="0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⑥ 신입회원 영입 계획수립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회원위원장과 협의</a:t>
            </a:r>
          </a:p>
          <a:p>
            <a:pPr algn="l" latinLnBrk="0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⑦ 각종 교육에 참여 홍보 등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78288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</a:pP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(3) </a:t>
            </a: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회원관리 소통방법</a:t>
            </a:r>
            <a:endParaRPr lang="en-US" altLang="ko-KR" sz="16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① 전체 회원의 주소록 관리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봉사활동 등 </a:t>
            </a: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공지문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발송</a:t>
            </a:r>
          </a:p>
          <a:p>
            <a:pPr algn="l" latinLnBrk="0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② 단체 문자 발송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단체 </a:t>
            </a: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카톡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발송</a:t>
            </a:r>
          </a:p>
          <a:p>
            <a:pPr algn="l" latinLnBrk="0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③ 클럽 밴드 활용</a:t>
            </a:r>
          </a:p>
          <a:p>
            <a:pPr algn="l" latinLnBrk="0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④ 소모임 관리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•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역대 회장단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분과별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골프회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산악회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부인회 등</a:t>
            </a:r>
          </a:p>
          <a:p>
            <a:pPr algn="l" latinLnBrk="0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⑤ 유선전화</a:t>
            </a:r>
          </a:p>
          <a:p>
            <a:pPr algn="l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•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다정한 목소리를 들으면서 안부를 묻는 것이 최고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04133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⑷ </a:t>
            </a:r>
            <a:r>
              <a:rPr lang="ko-KR" altLang="en-US" sz="1800" kern="0" spc="-10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각종 재정관리 현황 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941070" marR="0" indent="0" algn="l" fontAlgn="base" latinLnBrk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①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굴림체" panose="020B0609000101010101" pitchFamily="49" charset="-127"/>
              </a:rPr>
              <a:t>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예산서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941070" marR="0" indent="0" algn="l" fontAlgn="base" latinLnBrk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② </a:t>
            </a:r>
            <a:r>
              <a:rPr lang="ko-KR" altLang="en-US" sz="1800" kern="0" spc="0" dirty="0" err="1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회원별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 회비 부과 내역서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941070" marR="0" indent="0" algn="l" fontAlgn="base" latinLnBrk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③ 회비 입금 및 미납회비 내역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941070" marR="0" indent="0" algn="l" fontAlgn="base" latinLnBrk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④ 회비 입출금 내역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941070" marR="0" indent="0" algn="l" fontAlgn="base" latinLnBrk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⑤ 회관 관리비 내역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941070" marR="0" indent="0" algn="l" fontAlgn="base" latinLnBrk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⑥ 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LCIF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기금 납부 내역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941070" marR="0" indent="0" algn="l" fontAlgn="base" latinLnBrk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⑦ 기타 클럽이 필요한 자료 등 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87606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695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3)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비품관리 현황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⒧ 클럽 </a:t>
            </a:r>
            <a:r>
              <a:rPr lang="ko-KR" altLang="en-US" sz="1800" kern="0" spc="0" dirty="0" err="1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차터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(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액자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)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⑵ 클럽 기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⑶ 각종 수상 용품 일체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⑷ 클럽 회원 조끼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⑸ 봉사활동용 단체 조끼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⑹ 타종 및 의사봉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⑺ 기타 클럽이 보관 중인 물품 등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28757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8810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50114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⒧ </a:t>
            </a:r>
            <a:r>
              <a:rPr lang="ko-KR" altLang="en-US" sz="1800" kern="0" spc="0" dirty="0" err="1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라이온스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 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4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대 봉사사업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(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시력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재해구호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청소년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인도주의적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)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⑵ 확장된 글로벌 봉사사업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(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당뇨병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환경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기아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소아암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시력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)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⑶ 어린이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노인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장애인에게 필요한 노력 봉사사업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⑷ 청소년 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3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년 연속 장학 지원사업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⑸ 각종 재해 시 긴급 현장 지원사업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⑹ 저소득층 지원사업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(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등록되지 않은 소외된 이웃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)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⑺ 농촌일손 돕기 지원사업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⑻ 헌혈 봉사사업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⑼ 각종 노력 봉사사업 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⑽ 각종 재능 봉사사업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⑾ 환경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질서 캠페인 및 노력 봉사사업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⑿ 해당 지역에 필요한 지원사업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⒀ 신생클럽 창립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⒁ 레오클럽 창립 확대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-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미래 라이온으로 성장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⒂ 클럽 실정에 맞는 봉사사업 등</a:t>
            </a:r>
            <a:endParaRPr lang="en-US" altLang="ko-KR" sz="1800" kern="0" spc="0" dirty="0">
              <a:solidFill>
                <a:srgbClr val="000000"/>
              </a:solidFill>
              <a:effectLst/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fontAlgn="base" latinLnBrk="0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**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27~28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양식참조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622795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695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1)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행사 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–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해당 지구와 클럽에 따라 다를 수 있음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⒧ 클럽 행사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⑵ 지역 합동 체육대회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⑶ 지역 합동 봉사사업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⑷ 이웃돕기 바자회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⑸ 지구 골프 및 등반대회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(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사랑의 성금모금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/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이웃돕기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)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⑹ 지구 대의원대회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⑺ 지구 연차대회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⑻ 복합지구 연차대회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⑼ 동양 및 동남아대회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(OSEAL)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68707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⑽ 국제대회 등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fontAlgn="base" latinLnBrk="0"/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 봉사단체 </a:t>
            </a: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회원으로서의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자긍심을 </a:t>
            </a: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함양토록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권장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817774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</a:pP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연수 참가에 대한 중요성</a:t>
            </a:r>
            <a:endParaRPr lang="en-US" altLang="ko-KR" sz="16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신입회원이 </a:t>
            </a: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입회시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클럽에서 오리엔테이션을 실시 지구에서 주관하는 합동 연수에 반드시 전원 참석 수료증</a:t>
            </a:r>
            <a:endParaRPr lang="en-US" altLang="ko-KR" sz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⑵ 차기 회장 연수 및 클럽 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 연수 등 지구가 주관하는 각종 연수에 적극적으로 참가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⑶ 복합지구가 주관하는 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ELLI(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초급 </a:t>
            </a: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지도력 연수회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RLLI(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 </a:t>
            </a:r>
            <a:r>
              <a:rPr lang="ko-KR" altLang="en-US" sz="1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지도력 연수회</a:t>
            </a: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연수에는 지도자의 역량강화를 위해 반드시 각 지구에 배정된 인원은 전원 참가</a:t>
            </a:r>
          </a:p>
          <a:p>
            <a:pPr algn="l"/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⑷ 라이온의 봉사 정신이 함양될 수 있도록 지구 연수원에 다양한 교육을 요청</a:t>
            </a: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774339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just" fontAlgn="base" latinLnBrk="1">
              <a:lnSpc>
                <a:spcPct val="1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체" panose="020B0609000101010101" pitchFamily="49" charset="-127"/>
                <a:ea typeface="굴림체" panose="020B0609000101010101" pitchFamily="49" charset="-127"/>
              </a:rPr>
              <a:t>2) 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Lion Portal :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개인 메일주소를 아이디로 하고 비밀번호를 정해서 등록 후 로그인하면 아래와 같은 사항을 검색할 수 있다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  <a:ea typeface="굴림체" panose="020B0609000101010101" pitchFamily="49" charset="-127"/>
            </a:endParaRPr>
          </a:p>
          <a:p>
            <a:pPr marL="0" marR="0" indent="0" algn="just" fontAlgn="base" latinLnBrk="1"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   ① 멤버십 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–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개인 멤버십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임원 기록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수상 기록 등을 볼 수 있다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   ② 봉사 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–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소속 복합지구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지구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클럽의 봉사 내역을 볼 수 있다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   ③</a:t>
            </a:r>
            <a:r>
              <a:rPr lang="ko-KR" altLang="en-US" sz="1800" kern="0" spc="-6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굴림" panose="020B0600000101010101" pitchFamily="50" charset="-127"/>
              </a:rPr>
              <a:t> </a:t>
            </a:r>
            <a:r>
              <a:rPr lang="en-US" altLang="ko-KR" sz="1800" kern="0" spc="-6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Learn – </a:t>
            </a:r>
            <a:r>
              <a:rPr lang="ko-KR" altLang="en-US" sz="1800" kern="0" spc="-6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온라인 학습 자료와 국제협회 연수회 정보를 알 수 있다</a:t>
            </a:r>
            <a:r>
              <a:rPr lang="en-US" altLang="ko-KR" sz="1800" kern="0" spc="-6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   ④ 보고서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/Insights –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회원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클럽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레오 현황 등의 각종 자료를 볼 수 있다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l" fontAlgn="base" latinLnBrk="0"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   ⑤ 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Shop –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가장 널리 사용되는 클럽 용품과 국제협회 상표가 부착된 각종 상품을 구입할 수 있다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l" fontAlgn="base" latinLnBrk="0"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   ⑥ 추가 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내 클럽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내 지구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/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복합지구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내 협회 등 필요한 정보를 검색할 수 있다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712223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190903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639BD3-ED05-F5C2-D341-539B767F02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EDF1FA-E244-2171-5AA9-2BA971667A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B50628-C03B-E268-FAEC-BD7D23E2CD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6D1F06-1310-9A9D-F682-D1C4153F6F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703639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BAAEE9-88EA-51F1-4B62-F65F74510B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361113-B2D7-3214-751F-EA8FAA16E6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2B5E59E-0D82-C5CC-8C5E-DC09C4E3DB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 panose="020F0502020204030204"/>
                <a:cs typeface="Calibri" panose="020F0502020204030204"/>
              </a:rPr>
              <a:t>** </a:t>
            </a:r>
            <a:r>
              <a:rPr lang="ko-KR" altLang="en-US" dirty="0">
                <a:ea typeface="Calibri" panose="020F0502020204030204"/>
                <a:cs typeface="Calibri" panose="020F0502020204030204"/>
              </a:rPr>
              <a:t>참고자료 </a:t>
            </a:r>
            <a:r>
              <a:rPr lang="en-US" altLang="ko-KR" dirty="0">
                <a:ea typeface="Calibri" panose="020F0502020204030204"/>
                <a:cs typeface="Calibri" panose="020F0502020204030204"/>
              </a:rPr>
              <a:t>QR</a:t>
            </a:r>
            <a:r>
              <a:rPr lang="ko-KR" altLang="en-US" dirty="0">
                <a:ea typeface="Calibri" panose="020F0502020204030204"/>
                <a:cs typeface="Calibri" panose="020F0502020204030204"/>
              </a:rPr>
              <a:t>코드 활용가능</a:t>
            </a:r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612094-3FC2-739B-4348-801759A7B9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9461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98DEA9-5130-8136-DF9C-D5DF4F6C63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1BE8EB-81DB-0F2B-1BE5-F841F53499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F3F3D8-09BA-3FBB-9017-2326B34162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ko-KR" altLang="en-US" dirty="0"/>
              <a:t>라이온 포탈을 활동 수업 도중 모두 가입하게 하십시오</a:t>
            </a:r>
            <a:r>
              <a:rPr lang="en-US" altLang="ko-KR" dirty="0"/>
              <a:t>.  </a:t>
            </a:r>
          </a:p>
          <a:p>
            <a:pPr marL="0" indent="0">
              <a:buFont typeface="Arial"/>
              <a:buNone/>
            </a:pPr>
            <a:r>
              <a:rPr lang="ko-KR" altLang="en-US" dirty="0"/>
              <a:t>간혹 국제협회 담당자가 승인 메일을 보내는 시기가 늦어질 수도 있으나</a:t>
            </a:r>
            <a:endParaRPr lang="en-US" altLang="ko-KR" dirty="0"/>
          </a:p>
          <a:p>
            <a:pPr marL="0" indent="0">
              <a:buFont typeface="Arial"/>
              <a:buNone/>
            </a:pPr>
            <a:r>
              <a:rPr lang="ko-KR" altLang="en-US" dirty="0"/>
              <a:t>주말이 끼지 않은 평일의 경우 대부분 하루 정도의 시간이 지나면 답변이 오기 때문에 </a:t>
            </a:r>
            <a:endParaRPr lang="en-US" altLang="ko-KR" dirty="0"/>
          </a:p>
          <a:p>
            <a:pPr marL="0" indent="0">
              <a:buFont typeface="Arial"/>
              <a:buNone/>
            </a:pPr>
            <a:r>
              <a:rPr lang="ko-KR" altLang="en-US" dirty="0" err="1"/>
              <a:t>연박을</a:t>
            </a:r>
            <a:r>
              <a:rPr lang="ko-KR" altLang="en-US" dirty="0"/>
              <a:t> 하는 연수회인 경우 모두 가입을 완료하도록 지도하십시오</a:t>
            </a:r>
            <a:r>
              <a:rPr lang="en-US" altLang="ko-KR" dirty="0"/>
              <a:t>.</a:t>
            </a:r>
            <a:r>
              <a:rPr lang="ko-KR" altLang="en-US" dirty="0"/>
              <a:t>  </a:t>
            </a:r>
            <a:endParaRPr lang="ko-KR" altLang="ko-KR" dirty="0"/>
          </a:p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123B46-F367-A0BB-123E-9F0898905D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775417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669B1-7D9C-D0C0-9E6D-CA5562320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B9506A-1B74-192B-A6D3-BDAAFF2305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B544BF-63C0-1A47-7D41-50219A8EA4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* </a:t>
            </a:r>
            <a:r>
              <a:rPr lang="ko-KR" altLang="en-US" dirty="0"/>
              <a:t>교재 </a:t>
            </a:r>
            <a:r>
              <a:rPr lang="en-US" altLang="ko-KR" dirty="0"/>
              <a:t>25~26Page </a:t>
            </a:r>
            <a:r>
              <a:rPr lang="ko-KR" altLang="en-US" dirty="0"/>
              <a:t>참조</a:t>
            </a:r>
            <a:endParaRPr lang="ko-KR" altLang="ko-KR" dirty="0"/>
          </a:p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F7099-80B7-DD18-98FF-489F54790F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519010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907CBB-7479-3977-E1C9-A3197C3AA1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F8C61A-60D8-4381-4BDE-4C764FDAB7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ED013EA-A199-F6C7-4B12-95C5FD353B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78F1AC-4E10-FCB2-AC73-EBD2911E88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7F6D64-E802-DE49-BB0C-5DF6C1ACA17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18414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669B1-7D9C-D0C0-9E6D-CA5562320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B9506A-1B74-192B-A6D3-BDAAFF2305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B544BF-63C0-1A47-7D41-50219A8EA4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F7099-80B7-DD18-98FF-489F54790F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131940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669B1-7D9C-D0C0-9E6D-CA5562320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B9506A-1B74-192B-A6D3-BDAAFF2305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B544BF-63C0-1A47-7D41-50219A8EA4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F7099-80B7-DD18-98FF-489F54790F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6473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92C7B34-69E0-CB7F-EE7A-F2FEDA11A7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5E2100A-CB9F-1064-F70E-D85FA1AD9B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1128983-6AA5-8F74-56D1-D17B5B408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FFB357D-BBB1-3621-EC3B-992C4A6C1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F06E54D-3A3C-4B15-2F37-143F5E0F9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4746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0AE158-956B-EDB0-C4BC-4C415C90F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3AC90B-6556-D2DB-1B16-727F8D2504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1CF6641-F7C3-64F9-989E-686A532F3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23E41E5-4508-5C19-0514-DAEAB0F61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F52262F-1485-BBBC-9324-4C53A29AB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2821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E86DB5-DB21-C622-C568-980B3C691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B951288-C45D-E24D-A580-3D00F58522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90095C3-AC82-C50D-5C14-973317BB6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C1B97A5-7641-7347-0B1F-D19866CDA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7807009-5C9B-4DDB-B045-9AD7AAE0B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5837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F038D7-0C25-A261-4E38-405450E01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4667F3E-BAB3-4266-BC7B-87908CDF2B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9BE23B9-7DEC-CD44-B22C-B8D75093F5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970C60E-DA16-A9D8-0F67-F37342D94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9BC677A-0CAA-F5FC-ED54-9D62475B2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60B9DC0-EF44-68C2-2D30-D8AB6B6CF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3575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A63270-07E5-1435-7627-AD72524DD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DD43191-1E6F-1DB2-99A2-4EB7B0634F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0F500ED-468F-798C-A857-DC14D03492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1755C3F-9268-87CC-79E5-921599A57E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ACAD2DA-F4C6-2837-93D4-DB940CFCB7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E9760A8-4186-B7CF-85F2-C7B393F61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6B69959-60D4-CE78-2FD5-2F877BFA4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FBCCC63-5DF6-8F6C-711E-334C9E904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9094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B8EF6E-DCEB-8C01-761A-2F6DC1DF4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EE30E9D-D34A-2735-70CA-DC50D0B67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48A5406-18AF-AA7C-246E-C7068EB03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58E0E25-CEEF-CE36-AF23-23BFCA264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1738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1350E89-CEBD-2D63-6395-9FC3F75B0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616516E-FF8B-1E94-7B62-187214B7D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5EBA17C-185D-9F49-F397-E65A72F7B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8790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22DC772-5509-6479-0846-2D67508A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C04AF56-4FFB-5213-F416-7544C99877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EA25F64-8DEB-59FA-C0B3-BE1B729F23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B64627B-2ECF-C0A2-8F7A-7081F8E24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200190B-C021-F263-2D30-1C96CBCBA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93C4520-0B3F-9E69-F60B-978B689D2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9184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91B3E6-2F69-81E1-58D4-F0CAB422C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0FF3EAE-1389-2155-30C0-B9E4087A15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0B2022C-F227-1F95-23B7-AE89D33B52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0AC3650-B0AE-D983-BF68-AFB892D66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F5904DD-7D37-983E-E226-3CEF71EA1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8D7D6BF-CA5C-FB4A-48CC-59DBE03EC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4948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165A8B-54F4-F4BF-125C-67C66340D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F7FC3B4-FE16-31F2-DAAC-9A9990A1E8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28810E-FF15-038B-0CF0-7409A9A70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AC996E0-D274-F2DD-1655-816E9B146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36C8EBA-1D98-98B6-6696-7A14CE9C7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1971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90C7F20-EB67-3DD9-842C-4029F0C125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4B5FB37-CC5F-1542-ACFD-FD1059025C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DBBF6E0-ABAA-A979-33A0-46611A0A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DC26391-8288-E8C2-0D6F-1845EC58D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6255BC-603A-1136-2BE5-48B617C2C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75259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- 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6507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304A3C6-90AA-61A2-5A4C-ED4B966A2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E6A069F-0E3F-7C1A-1ACD-8C70A89022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4FBE823-5242-22E1-89A0-74F03ADA6B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4C8ACF3-D5A2-C111-93C1-7D646E189C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5E57D64-7532-A829-E9CF-1159F9AA48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2598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hyperlink" Target="https://www.lionsclubs.org/&#49345;&#45800;&#47700;&#45684;&#50640;&#49436;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hyperlink" Target="http://www.lionsclubs.org/" TargetMode="Externa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jpg"/><Relationship Id="rId4" Type="http://schemas.openxmlformats.org/officeDocument/2006/relationships/image" Target="../media/image1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ackground - Solid">
            <a:extLst>
              <a:ext uri="{FF2B5EF4-FFF2-40B4-BE49-F238E27FC236}">
                <a16:creationId xmlns:a16="http://schemas.microsoft.com/office/drawing/2014/main" id="{FA6F3AB3-2C1F-A844-8981-4F983B900005}"/>
              </a:ext>
            </a:extLst>
          </p:cNvPr>
          <p:cNvSpPr/>
          <p:nvPr/>
        </p:nvSpPr>
        <p:spPr>
          <a:xfrm>
            <a:off x="-2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44000"/>
                  </a:prstClr>
                </a:solidFill>
                <a:effectLst/>
                <a:uLnTx/>
                <a:uFillTx/>
                <a:latin typeface="Segoe UI Semibold"/>
                <a:ea typeface="+mn-ea"/>
                <a:cs typeface="+mn-cs"/>
              </a:rPr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7F32238-50AC-B241-8673-70E1D9E86A2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60000"/>
          </a:blip>
          <a:srcRect/>
          <a:stretch/>
        </p:blipFill>
        <p:spPr>
          <a:xfrm>
            <a:off x="9906000" y="-1"/>
            <a:ext cx="2286000" cy="2286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8A3D658-1C59-CF45-BFB2-3FC2D6F153F9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60000"/>
          </a:blip>
          <a:srcRect/>
          <a:stretch/>
        </p:blipFill>
        <p:spPr>
          <a:xfrm rot="10800000">
            <a:off x="-1" y="4572001"/>
            <a:ext cx="2286000" cy="2286000"/>
          </a:xfrm>
          <a:prstGeom prst="rect">
            <a:avLst/>
          </a:prstGeom>
        </p:spPr>
      </p:pic>
      <p:sp>
        <p:nvSpPr>
          <p:cNvPr id="21" name="Page Number - White">
            <a:extLst>
              <a:ext uri="{FF2B5EF4-FFF2-40B4-BE49-F238E27FC236}">
                <a16:creationId xmlns:a16="http://schemas.microsoft.com/office/drawing/2014/main" id="{76A478BC-656F-F14D-AD96-832D42C7AD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  <a:ea typeface="ヒラギノ角ゴ Pro W3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ヒラギノ角ゴ Pro W3" charset="0"/>
            </a:endParaRPr>
          </a:p>
        </p:txBody>
      </p:sp>
      <p:sp>
        <p:nvSpPr>
          <p:cNvPr id="3" name="Body Copy">
            <a:extLst>
              <a:ext uri="{FF2B5EF4-FFF2-40B4-BE49-F238E27FC236}">
                <a16:creationId xmlns:a16="http://schemas.microsoft.com/office/drawing/2014/main" id="{F296EA79-2CC8-47AE-80BA-B3303F2E67DC}"/>
              </a:ext>
            </a:extLst>
          </p:cNvPr>
          <p:cNvSpPr txBox="1">
            <a:spLocks/>
          </p:cNvSpPr>
          <p:nvPr/>
        </p:nvSpPr>
        <p:spPr>
          <a:xfrm>
            <a:off x="761998" y="3468106"/>
            <a:ext cx="10668000" cy="838200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ko-KR" altLang="en-US" sz="4800" dirty="0" err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클럽총무ㆍ재무</a:t>
            </a:r>
            <a:r>
              <a:rPr lang="ko-KR" altLang="en-US" sz="48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과정</a:t>
            </a:r>
          </a:p>
        </p:txBody>
      </p:sp>
      <p:pic>
        <p:nvPicPr>
          <p:cNvPr id="2" name="Picture 1" descr="lionlogo_white.eps">
            <a:extLst>
              <a:ext uri="{FF2B5EF4-FFF2-40B4-BE49-F238E27FC236}">
                <a16:creationId xmlns:a16="http://schemas.microsoft.com/office/drawing/2014/main" id="{C9CA956A-4D34-AA22-F5D0-0031E0AA94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0284" y="708792"/>
            <a:ext cx="1451429" cy="1415871"/>
          </a:xfrm>
          <a:prstGeom prst="rect">
            <a:avLst/>
          </a:prstGeom>
        </p:spPr>
      </p:pic>
      <p:sp>
        <p:nvSpPr>
          <p:cNvPr id="5" name="Yellow Bar">
            <a:extLst>
              <a:ext uri="{FF2B5EF4-FFF2-40B4-BE49-F238E27FC236}">
                <a16:creationId xmlns:a16="http://schemas.microsoft.com/office/drawing/2014/main" id="{3C7D8F47-4B1F-44C3-0564-27428DF69746}"/>
              </a:ext>
            </a:extLst>
          </p:cNvPr>
          <p:cNvSpPr/>
          <p:nvPr/>
        </p:nvSpPr>
        <p:spPr>
          <a:xfrm flipV="1">
            <a:off x="4003400" y="3052608"/>
            <a:ext cx="4254367" cy="67841"/>
          </a:xfrm>
          <a:prstGeom prst="rect">
            <a:avLst/>
          </a:prstGeom>
          <a:solidFill>
            <a:srgbClr val="B3B2B1"/>
          </a:solidFill>
          <a:ln>
            <a:solidFill>
              <a:srgbClr val="B3B2B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5565A"/>
                </a:solidFill>
                <a:effectLst/>
                <a:uLnTx/>
                <a:uFillTx/>
                <a:latin typeface="Arial" charset="0"/>
                <a:ea typeface="Arial" charset="0"/>
                <a:cs typeface="Arial" charset="0"/>
              </a:rPr>
              <a:t> </a:t>
            </a: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B1295F7F-9D73-AF01-FF91-6BC6448739E0}"/>
              </a:ext>
            </a:extLst>
          </p:cNvPr>
          <p:cNvSpPr txBox="1">
            <a:spLocks/>
          </p:cNvSpPr>
          <p:nvPr/>
        </p:nvSpPr>
        <p:spPr>
          <a:xfrm>
            <a:off x="796585" y="2285999"/>
            <a:ext cx="10668000" cy="838200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ko-KR" altLang="en-US" sz="38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3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연수교재</a:t>
            </a: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3DE3B248-B346-8FB0-5BB3-F639BAFB8FC8}"/>
              </a:ext>
            </a:extLst>
          </p:cNvPr>
          <p:cNvSpPr txBox="1">
            <a:spLocks/>
          </p:cNvSpPr>
          <p:nvPr/>
        </p:nvSpPr>
        <p:spPr>
          <a:xfrm>
            <a:off x="796585" y="5183612"/>
            <a:ext cx="10668000" cy="504126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3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국제라이온스협회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한국연합회</a:t>
            </a:r>
          </a:p>
        </p:txBody>
      </p:sp>
      <p:sp>
        <p:nvSpPr>
          <p:cNvPr id="8" name="Body Copy">
            <a:extLst>
              <a:ext uri="{FF2B5EF4-FFF2-40B4-BE49-F238E27FC236}">
                <a16:creationId xmlns:a16="http://schemas.microsoft.com/office/drawing/2014/main" id="{D1028A84-AFB1-E7AB-BF8E-1F017193DAA5}"/>
              </a:ext>
            </a:extLst>
          </p:cNvPr>
          <p:cNvSpPr txBox="1">
            <a:spLocks/>
          </p:cNvSpPr>
          <p:nvPr/>
        </p:nvSpPr>
        <p:spPr>
          <a:xfrm>
            <a:off x="4265498" y="5645082"/>
            <a:ext cx="3730173" cy="504126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dist"/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연수위원회</a:t>
            </a:r>
          </a:p>
        </p:txBody>
      </p:sp>
    </p:spTree>
    <p:extLst>
      <p:ext uri="{BB962C8B-B14F-4D97-AF65-F5344CB8AC3E}">
        <p14:creationId xmlns:p14="http://schemas.microsoft.com/office/powerpoint/2010/main" val="794035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242C84-4DF8-7FBB-17CA-0BCA750000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D4DA9A4-0CDB-3003-E02A-8C749049CF4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Open Sans Regular" charset="0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2C801066-24BB-F807-4BB7-9632C6192737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Open Sans Regular" charset="0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552E086E-E0D5-29CE-6F83-B5D903F4328A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598B649-B78C-F8D0-3BCD-3DB338A689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3F4FDA9B-2F82-09C2-711D-3166AA8A8FD0}"/>
              </a:ext>
            </a:extLst>
          </p:cNvPr>
          <p:cNvSpPr txBox="1">
            <a:spLocks/>
          </p:cNvSpPr>
          <p:nvPr/>
        </p:nvSpPr>
        <p:spPr>
          <a:xfrm>
            <a:off x="3292204" y="419383"/>
            <a:ext cx="8173892" cy="1053081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4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세션 목표</a:t>
            </a:r>
            <a:endParaRPr lang="ko-KR" sz="48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0211F964-6CD9-7538-DD93-3DABE87209A9}"/>
              </a:ext>
            </a:extLst>
          </p:cNvPr>
          <p:cNvSpPr txBox="1">
            <a:spLocks/>
          </p:cNvSpPr>
          <p:nvPr/>
        </p:nvSpPr>
        <p:spPr>
          <a:xfrm>
            <a:off x="3407343" y="1891847"/>
            <a:ext cx="7709128" cy="4590252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총무와 재무의 역할을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이사회 및 월례회 진행을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클럽의 회원 및 재정관리를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클럽의 각종 봉사활동과 행사를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클럽 헌장 및 부칙을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 홈페이지 검색 및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Lion Portal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접속 방법을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sz="24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Yellow Bar">
            <a:extLst>
              <a:ext uri="{FF2B5EF4-FFF2-40B4-BE49-F238E27FC236}">
                <a16:creationId xmlns:a16="http://schemas.microsoft.com/office/drawing/2014/main" id="{323F9E8F-4F9B-2FF4-2FE1-4C72F9B32330}"/>
              </a:ext>
            </a:extLst>
          </p:cNvPr>
          <p:cNvSpPr/>
          <p:nvPr/>
        </p:nvSpPr>
        <p:spPr>
          <a:xfrm>
            <a:off x="3407343" y="1579837"/>
            <a:ext cx="2688657" cy="45719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>
                <a:latin typeface="Arial" charset="0"/>
                <a:ea typeface="Arial" charset="0"/>
                <a:cs typeface="Arial" charset="0"/>
              </a:rPr>
              <a:t> 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509569AD-2A50-3846-0F7B-88D1F4F98B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0633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07BE17-D30D-E584-4E8C-32EAF793B3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9EFE634E-7D55-17C0-1698-946C07B6373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BC747932-67F6-5146-26CB-0B46D22F2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13624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6F6752BF-8BCE-8BF8-977A-B06CFBE378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F7C29D05-46B9-334C-C91D-43AE7C3AF5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71663B93-CF61-C4D4-260D-5247BC4F8B3D}"/>
              </a:ext>
            </a:extLst>
          </p:cNvPr>
          <p:cNvSpPr txBox="1">
            <a:spLocks/>
          </p:cNvSpPr>
          <p:nvPr/>
        </p:nvSpPr>
        <p:spPr>
          <a:xfrm>
            <a:off x="129787" y="-13624"/>
            <a:ext cx="6672457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Ⅰ.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국제협회 우선사업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DBF016E-BF36-9BF2-65BA-1CADB743FBA6}"/>
              </a:ext>
            </a:extLst>
          </p:cNvPr>
          <p:cNvSpPr txBox="1">
            <a:spLocks/>
          </p:cNvSpPr>
          <p:nvPr/>
        </p:nvSpPr>
        <p:spPr>
          <a:xfrm>
            <a:off x="1386614" y="2921025"/>
            <a:ext cx="10614433" cy="2638274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 우선사업</a:t>
            </a:r>
            <a:endParaRPr lang="en-US" altLang="ko-KR" sz="30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지속적으로 진행되는 우선사업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2)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상황에 따라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목표를 정하여 진행되는 우선사업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한시적 사업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3)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현재 우선사업은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</a:t>
            </a:r>
            <a:r>
              <a:rPr lang="en-US" altLang="ko-KR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LCIF</a:t>
            </a:r>
            <a:r>
              <a:rPr lang="ko-KR" altLang="en-US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지원</a:t>
            </a:r>
            <a:endParaRPr lang="en-US" altLang="ko-KR" sz="24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(2)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Mission 1.5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의 달성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(2027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년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7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월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일까지 회원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150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만 달성목표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)</a:t>
            </a:r>
          </a:p>
          <a:p>
            <a:pPr algn="l"/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</a:endParaRPr>
          </a:p>
          <a:p>
            <a:pPr algn="l"/>
            <a:endParaRPr lang="ko-KR" sz="2500" b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9C5C7EA0-425A-F6E2-E144-94FABE3E76AB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3D94267F-DF25-78D7-CEF1-45C7094CEA8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5497" y="116522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403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>
              <a:lnSpc>
                <a:spcPts val="9500"/>
              </a:lnSpc>
              <a:spcBef>
                <a:spcPts val="0"/>
              </a:spcBef>
            </a:pPr>
            <a:endParaRPr lang="ko-KR" altLang="ko-KR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343891" y="1257291"/>
            <a:ext cx="7604698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3000" b="1" dirty="0"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89DABC-4CB6-B0A3-1C0A-34E29CFA39D7}"/>
              </a:ext>
            </a:extLst>
          </p:cNvPr>
          <p:cNvSpPr txBox="1"/>
          <p:nvPr/>
        </p:nvSpPr>
        <p:spPr>
          <a:xfrm>
            <a:off x="927993" y="2044190"/>
            <a:ext cx="10755078" cy="39605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    4)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지원 방법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8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LCIF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지원의 경우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지도자들이 직접 각종 교부금 내용을 홍보하고 재단에 기부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l"/>
            <a:endParaRPr lang="en-US" altLang="ko-KR" sz="28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(2) Mission 1.5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달성의 경우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회원감소에 대한 심각성을 적극 홍보하고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지도자가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직접 신입회원을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영입하고 신생클럽을 조직하는 것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6" name="Body Copy">
            <a:extLst>
              <a:ext uri="{FF2B5EF4-FFF2-40B4-BE49-F238E27FC236}">
                <a16:creationId xmlns:a16="http://schemas.microsoft.com/office/drawing/2014/main" id="{87848D94-1DD3-DAE6-4581-C1CEC5F1E794}"/>
              </a:ext>
            </a:extLst>
          </p:cNvPr>
          <p:cNvSpPr txBox="1">
            <a:spLocks/>
          </p:cNvSpPr>
          <p:nvPr/>
        </p:nvSpPr>
        <p:spPr>
          <a:xfrm>
            <a:off x="-379575" y="-92298"/>
            <a:ext cx="7668012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Ⅰ.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국제협회 우선사업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FFEB3237-2457-52B7-1D7B-182C8D87CF0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7082" y="116522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6797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126E02-8219-E3A2-BF81-6A0F159CA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BA9A6769-C770-91A5-8832-7DEEC906301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4C6928B4-4057-52F2-27AF-4B0363F489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101501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F280200A-B973-DF4D-CF0F-C8EB28F778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8138679-B534-2E88-D48E-382E320CBF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E1EADBBD-2F77-E9F8-C0F7-78FFBD6694DE}"/>
              </a:ext>
            </a:extLst>
          </p:cNvPr>
          <p:cNvSpPr txBox="1">
            <a:spLocks/>
          </p:cNvSpPr>
          <p:nvPr/>
        </p:nvSpPr>
        <p:spPr>
          <a:xfrm>
            <a:off x="1012356" y="185986"/>
            <a:ext cx="10279914" cy="1147049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ts val="9500"/>
              </a:lnSpc>
              <a:spcBef>
                <a:spcPts val="0"/>
              </a:spcBef>
            </a:pPr>
            <a:r>
              <a:rPr lang="en-US" altLang="ko-KR" sz="44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1. </a:t>
            </a:r>
            <a:r>
              <a:rPr lang="ko-KR" altLang="en-US" sz="44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클럽 총무와 재무의 역할과 임무</a:t>
            </a:r>
            <a:endParaRPr lang="ko-KR" sz="44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EDC4135D-EED3-9662-9867-B00DCE64AD1C}"/>
              </a:ext>
            </a:extLst>
          </p:cNvPr>
          <p:cNvSpPr txBox="1">
            <a:spLocks/>
          </p:cNvSpPr>
          <p:nvPr/>
        </p:nvSpPr>
        <p:spPr>
          <a:xfrm>
            <a:off x="1780862" y="2995271"/>
            <a:ext cx="9511408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총무의 역할</a:t>
            </a:r>
            <a:endParaRPr lang="en-US" altLang="ko-KR" sz="3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총무는 회장과 이사회의 지도 감독 하에 클럽이 </a:t>
            </a:r>
            <a:endParaRPr lang="en-US" altLang="ko-KR" sz="3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소속된 지구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단일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 및 복합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와 협회 간의 </a:t>
            </a:r>
            <a:endParaRPr lang="en-US" altLang="ko-KR" sz="3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3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연락원으로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활동한다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3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buAutoNum type="arabicParenR"/>
            </a:pPr>
            <a:endParaRPr lang="ko-KR" sz="2500" b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784DA286-56BF-0735-9A57-058BA00300D9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7EB4DBE-89C3-6561-3790-EAB6B736270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7730" y="287487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247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126E02-8219-E3A2-BF81-6A0F159CA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BA9A6769-C770-91A5-8832-7DEEC906301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4C6928B4-4057-52F2-27AF-4B0363F489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54854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F280200A-B973-DF4D-CF0F-C8EB28F778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8138679-B534-2E88-D48E-382E320CBF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E1EADBBD-2F77-E9F8-C0F7-78FFBD6694DE}"/>
              </a:ext>
            </a:extLst>
          </p:cNvPr>
          <p:cNvSpPr txBox="1">
            <a:spLocks/>
          </p:cNvSpPr>
          <p:nvPr/>
        </p:nvSpPr>
        <p:spPr>
          <a:xfrm>
            <a:off x="1075447" y="311085"/>
            <a:ext cx="10279914" cy="925625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ts val="9500"/>
              </a:lnSpc>
              <a:spcBef>
                <a:spcPts val="0"/>
              </a:spcBef>
            </a:pPr>
            <a:r>
              <a:rPr lang="en-US" altLang="ko-KR" sz="44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1. </a:t>
            </a:r>
            <a:r>
              <a:rPr lang="ko-KR" altLang="en-US" sz="44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클럽 총무와 재무의 역할과 임무</a:t>
            </a:r>
            <a:endParaRPr lang="ko-KR" sz="44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EDC4135D-EED3-9662-9867-B00DCE64AD1C}"/>
              </a:ext>
            </a:extLst>
          </p:cNvPr>
          <p:cNvSpPr txBox="1">
            <a:spLocks/>
          </p:cNvSpPr>
          <p:nvPr/>
        </p:nvSpPr>
        <p:spPr>
          <a:xfrm>
            <a:off x="1834743" y="2291841"/>
            <a:ext cx="9988062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총무의 역할</a:t>
            </a:r>
            <a:endParaRPr lang="en-US" altLang="ko-KR" sz="3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(1)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총무의 임무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클럽표준헌장과 부칙 제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항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(2)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총무의 추진업무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(3)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총무의 보고자료 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(4)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endParaRPr lang="ko-KR" sz="2500" b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784DA286-56BF-0735-9A57-058BA00300D9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7EB4DBE-89C3-6561-3790-EAB6B736270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808" y="36593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1203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126E02-8219-E3A2-BF81-6A0F159CA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BA9A6769-C770-91A5-8832-7DEEC906301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4C6928B4-4057-52F2-27AF-4B0363F489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101501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F280200A-B973-DF4D-CF0F-C8EB28F778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8138679-B534-2E88-D48E-382E320CBF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E1EADBBD-2F77-E9F8-C0F7-78FFBD6694DE}"/>
              </a:ext>
            </a:extLst>
          </p:cNvPr>
          <p:cNvSpPr txBox="1">
            <a:spLocks/>
          </p:cNvSpPr>
          <p:nvPr/>
        </p:nvSpPr>
        <p:spPr>
          <a:xfrm>
            <a:off x="1254561" y="428590"/>
            <a:ext cx="10279914" cy="799016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1.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클럽 총무와 재무의 역할과 임무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EDC4135D-EED3-9662-9867-B00DCE64AD1C}"/>
              </a:ext>
            </a:extLst>
          </p:cNvPr>
          <p:cNvSpPr txBox="1">
            <a:spLocks/>
          </p:cNvSpPr>
          <p:nvPr/>
        </p:nvSpPr>
        <p:spPr>
          <a:xfrm>
            <a:off x="1959747" y="2650660"/>
            <a:ext cx="8960187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재무의 역할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기금을 모금하고 예치하며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총무와 협력하여 회원 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회비 명세서를 발송하고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이사회에 납부 내역을 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보고하는 등 클럽의 재정을 관리</a:t>
            </a:r>
          </a:p>
          <a:p>
            <a:pPr algn="l">
              <a:lnSpc>
                <a:spcPct val="150000"/>
              </a:lnSpc>
            </a:pP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buAutoNum type="arabicParenR"/>
            </a:pPr>
            <a:endParaRPr lang="ko-KR" sz="2500" b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784DA286-56BF-0735-9A57-058BA00300D9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7EB4DBE-89C3-6561-3790-EAB6B736270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5394" y="347283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755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126E02-8219-E3A2-BF81-6A0F159CA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BA9A6769-C770-91A5-8832-7DEEC906301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4C6928B4-4057-52F2-27AF-4B0363F489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42" y="-9331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F280200A-B973-DF4D-CF0F-C8EB28F778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8138679-B534-2E88-D48E-382E320CBF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E1EADBBD-2F77-E9F8-C0F7-78FFBD6694DE}"/>
              </a:ext>
            </a:extLst>
          </p:cNvPr>
          <p:cNvSpPr txBox="1">
            <a:spLocks/>
          </p:cNvSpPr>
          <p:nvPr/>
        </p:nvSpPr>
        <p:spPr>
          <a:xfrm>
            <a:off x="1158657" y="399665"/>
            <a:ext cx="10279914" cy="784948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1.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클럽 총무와 재무의 역할과 임무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EDC4135D-EED3-9662-9867-B00DCE64AD1C}"/>
              </a:ext>
            </a:extLst>
          </p:cNvPr>
          <p:cNvSpPr txBox="1">
            <a:spLocks/>
          </p:cNvSpPr>
          <p:nvPr/>
        </p:nvSpPr>
        <p:spPr>
          <a:xfrm>
            <a:off x="1863382" y="3626078"/>
            <a:ext cx="10001196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재무의 역할</a:t>
            </a:r>
            <a:endParaRPr lang="en-US" altLang="ko-KR" sz="3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(1)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재무의 임무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클럽표준헌장과 부칙 제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항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(2)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재무의 추진업무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(3)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회원이 납부한 회비 사용처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(4)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회비부과기준 및 납부마감일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(5)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참고사항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ko-KR" sz="2500" b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784DA286-56BF-0735-9A57-058BA00300D9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7EB4DBE-89C3-6561-3790-EAB6B736270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9490" y="348005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472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839456" y="305492"/>
            <a:ext cx="9746857" cy="897490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2.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클럽 이사회 및 월례회 준비와 진행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2036361" y="1508474"/>
            <a:ext cx="8568094" cy="3566351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514350" indent="-514350" algn="l">
              <a:lnSpc>
                <a:spcPct val="150000"/>
              </a:lnSpc>
              <a:buAutoNum type="arabicParenR"/>
            </a:pP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 구성</a:t>
            </a: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표준클럽헌장 제</a:t>
            </a: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</a:t>
            </a: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 구성원은 클럽임원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테이머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선택직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), </a:t>
            </a: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테일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트위스터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선택직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), LCIF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코디네이터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프로그램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코디네이터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안전임원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선택직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),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지회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회장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임명된 경우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),</a:t>
            </a: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레오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고문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임명된 경우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기타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선출직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이사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또는 위원장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4455" y="211578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8179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42" y="302559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458219" y="348340"/>
            <a:ext cx="10359126" cy="897490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2.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클럽 이사회 및 월례회 준비와 진행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1879332" y="1723690"/>
            <a:ext cx="8469620" cy="3566351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정족수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이사 과반수의 출석이 이사회 모든 회의의 정족수가 된다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별도로 달리 규정된 경우를 제외하고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 모든 회의에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참석한 이사 과반수의 결의가 이사회 전체의 결의가 된다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4700" y="348341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9704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-342033" y="324052"/>
            <a:ext cx="11349058" cy="897490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2.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클럽 이사회 및 월례회 준비와 진행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1582795" y="2834374"/>
            <a:ext cx="8990125" cy="3566351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이사회의 임무와 권한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⒧ 본 헌장 및 부칙에 규정된 명시적 또는 암시적으로 규정된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임무와 권한 이외에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-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클럽의 집행 기관이며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-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클럽이 승인한 정책 등을 집행할 책임이 있다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-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 또는 재량으로 운영에 감사를 실시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-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회계운영기금 통장과 공적자금 통장을 구분관리 등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114" y="319601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1674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-205213" y="319600"/>
            <a:ext cx="11349058" cy="897490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2.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클럽 이사회 및 월례회 준비와 진행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1854668" y="1859936"/>
            <a:ext cx="8990125" cy="3566351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4)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이사회의 고유권한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회원의 입회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퇴회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전입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 입회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제명과 대의원 선출의 권한</a:t>
            </a:r>
          </a:p>
          <a:p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5681" y="319601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4035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9331"/>
            <a:ext cx="10900454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-18142" y="253676"/>
            <a:ext cx="11349058" cy="897490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2.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클럽 이사회 및 월례회 준비와 진행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1793103" y="2050503"/>
            <a:ext cx="11506756" cy="3566351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 및 월례회 사전준비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(1)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① 이사회 안건 및 일시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장소 등 사전 공지</a:t>
            </a: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② 차기 행사에 대한 사전답사 등 추진계획을 이사회 안건 상정</a:t>
            </a: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③ 지구에서 접수된 공문에 대한 실행 방향에 대한 대안준비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④ 회비 입출금 내역 및 회비 징수현황 준비</a:t>
            </a: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⑤ 안건 상정에 대한 부연 설명자료 준비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5229" y="284058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6661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9331"/>
            <a:ext cx="10900454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-18142" y="311580"/>
            <a:ext cx="11349058" cy="897490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2.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클럽 이사회 및 월례회 준비와 진행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1957302" y="2187384"/>
            <a:ext cx="11506756" cy="3566351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 및 월례회 사전준비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(1)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⑥ 이사회 개최 이전 회장단 회의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1, 2, 3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부회장 동석 권장</a:t>
            </a: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⑦ 회원 동정 사전파악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공지</a:t>
            </a: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⑧ 신입회원 입회의 필요성을 매월 강조</a:t>
            </a: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⑨ 회비 및 각종 기금 납부에 대한 독려</a:t>
            </a: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⑩ 회의는 가능한 회의실에서 개최</a:t>
            </a: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(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부득이 외부 개최 시 최소한의 격식 유지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8031" y="311313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239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378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-72784" y="125398"/>
            <a:ext cx="11349058" cy="897490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2.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클럽 이사회 및 월례회 준비와 진행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1873421" y="2193176"/>
            <a:ext cx="9299614" cy="3566351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 및 월례회 사전준비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(2)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월례회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회원 참석 여부 파악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유선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SNS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)-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회장단과 교차통화</a:t>
            </a: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② 재미있는 월례회를 위한 회장단과의 긴밀한 준비</a:t>
            </a: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③ 회비 입출금 내역서 공지</a:t>
            </a: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④ 지구에서 접수된 내용 공지 </a:t>
            </a: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⑤ 이사회 심의 안건 공지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⑥ 이사회 심의 안건 중 신규 사업은 월례회 승인요청</a:t>
            </a: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1734" y="211577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1190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378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-88249" y="249723"/>
            <a:ext cx="11349058" cy="897490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2.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클럽 이사회 및 월례회 준비와 진행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1828458" y="2244679"/>
            <a:ext cx="10212663" cy="3566351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 및 월례회 사전준비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(2)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월례회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⑦ 기타 토의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 스피치 시간 부여</a:t>
            </a: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•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신입회원 자기소개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기존회원 중 돌아가면서 발언 시간부여</a:t>
            </a: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•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역대 회장에게 듣는 클럽발전 방향 시간 부여</a:t>
            </a: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•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 임원에게 듣는 지구 동향에 대한 시간 부여</a:t>
            </a: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⑧ 신입회원 입회 신고 준비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환영 분위기 조성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⑨ 신입회원 추천의 중요성 홍보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추천인 인센티브 부여</a:t>
            </a: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269" y="12809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4541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378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-103710" y="296833"/>
            <a:ext cx="11349058" cy="897490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2.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클럽 이사회 및 월례회 준비와 진행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1819914" y="2268234"/>
            <a:ext cx="10362708" cy="3566351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이사회 및 월례회 사전준비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(2)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월례회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⑩ 클럽 봉사활동에 대한 회원의 의견 수렴 </a:t>
            </a: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⑪ 각종 교육 및 행사에 적극 참여 홍보</a:t>
            </a: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(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복합지구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지역이 주관하는 교육 및 행사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⑫ 기타 토의 시간 활용 방안에 대한 월별 계획수립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사전 준비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⑬ 회원 동정 파악하여 공지</a:t>
            </a: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(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관심과 배려로 소속감과 라이온에 대한 자긍심 함양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0808" y="311313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6751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14068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1228886" y="278544"/>
            <a:ext cx="9697944" cy="897490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3.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클럽의 회원 및 재정관리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1851619" y="2254358"/>
            <a:ext cx="9364271" cy="33986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회원관리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(1)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서류관리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① 회원명부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 별 이력 관리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연혁 관리</a:t>
            </a:r>
          </a:p>
          <a:p>
            <a:pPr algn="l" latinLnBrk="0"/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② 클럽 봉사활동 및 행사자료 관리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사진 파일 등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l" latinLnBrk="0"/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③ 이사회 회의록 및 월례회 자료 등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④ 사업계획 및 예산서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결산서 관리 등</a:t>
            </a:r>
          </a:p>
          <a:p>
            <a:pPr algn="l">
              <a:lnSpc>
                <a:spcPct val="150000"/>
              </a:lnSpc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350" y="211577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8607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14068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1247028" y="316827"/>
            <a:ext cx="9697944" cy="897490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3.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클럽의 회원 및 재정관리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1865790" y="2045777"/>
            <a:ext cx="9659693" cy="3566351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회원관리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(2)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인적자원 및 조직관리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① 신입회원 클럽 자체 오리엔테이션 운영</a:t>
            </a:r>
          </a:p>
          <a:p>
            <a:pPr algn="l" latinLnBrk="0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② 기존회원 동정 관리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가족 포함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③ 클럽 내 파벌 및 갈등 관리</a:t>
            </a:r>
          </a:p>
          <a:p>
            <a:pPr algn="l" latinLnBrk="0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④ 신입회원 영입 계획수립 등</a:t>
            </a:r>
          </a:p>
          <a:p>
            <a:pPr algn="l" latinLnBrk="0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⑤ 각종 교육에 참여 홍보 등</a:t>
            </a:r>
          </a:p>
          <a:p>
            <a:pPr algn="l">
              <a:lnSpc>
                <a:spcPct val="150000"/>
              </a:lnSpc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993" y="330895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9715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42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1199273" y="218296"/>
            <a:ext cx="9697944" cy="897490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3.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클럽의 회원 및 재정관리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1911396" y="1999986"/>
            <a:ext cx="8801563" cy="3566351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회원관리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(3)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회원관리 소통방법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 latinLnBrk="0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① 단체 문자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단체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카톡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활용</a:t>
            </a:r>
          </a:p>
          <a:p>
            <a:pPr algn="l" latinLnBrk="0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② 클럽 밴드 활용</a:t>
            </a:r>
          </a:p>
          <a:p>
            <a:pPr algn="l" latinLnBrk="0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③ 소모임 관리</a:t>
            </a: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④ 유선전화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•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다정한 목소리를 들으면서 안부를 묻는 것이 최고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9592" y="294167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2760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1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1199273" y="324553"/>
            <a:ext cx="9697944" cy="897490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3.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클럽의 회원 및 재정관리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1735557" y="1756216"/>
            <a:ext cx="10129021" cy="4116078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재정관리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예산편성요령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봉사사업비 우선 편성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(2)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라이온스클럽은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봉사하는 단체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봉사금비율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확대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(3)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예산편성부터 회비입출금내역까지 제반서류 관리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관리서류 및 비품현황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연혁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클럽챠터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클럽기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수상용품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조끼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의사봉 등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6585" y="143683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3291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42" y="14738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1199273" y="368038"/>
            <a:ext cx="9697944" cy="897490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3.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클럽의 회원 및 재정관리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1857289" y="1987128"/>
            <a:ext cx="10129021" cy="2186660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관리서류 및 비품현황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연혁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클럽챠터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액자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), </a:t>
            </a:r>
            <a:r>
              <a:rPr lang="ko-KR" altLang="en-US" sz="28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클럽기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수상용품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조끼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의사봉 등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3716" y="260496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6149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1199273" y="222106"/>
            <a:ext cx="9697944" cy="897490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4. </a:t>
            </a:r>
            <a:r>
              <a:rPr lang="ko-KR" altLang="en-US" sz="4000" b="1" dirty="0" err="1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라이온스의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 봉사활동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1800448" y="1775407"/>
            <a:ext cx="9772234" cy="330718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514350" indent="-514350" algn="l">
              <a:lnSpc>
                <a:spcPct val="150000"/>
              </a:lnSpc>
              <a:buAutoNum type="arabicParenR"/>
            </a:pP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바람직한 봉사활동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⒧ 피 봉사자를 위하고 배려하는 봉사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⑵ 피 봉사자의 욕구나 상태를 파악한 봉사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⑶ 계속적이고 일관성 있는 특화된 봉사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450" y="222107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9127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42" y="23693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1217415" y="367950"/>
            <a:ext cx="9697944" cy="897490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4. </a:t>
            </a:r>
            <a:r>
              <a:rPr lang="ko-KR" altLang="en-US" sz="4000" b="1" dirty="0" err="1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라이온스의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 봉사활동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1856652" y="2204972"/>
            <a:ext cx="10371632" cy="330718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봉사의 형태</a:t>
            </a:r>
            <a:endParaRPr lang="en-US" altLang="ko-KR" sz="3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금전적 봉사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물질적 봉사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재능봉사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 algn="l"/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노력 봉사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시간 봉사 등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800" kern="0" spc="-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* </a:t>
            </a:r>
            <a:r>
              <a:rPr lang="ko-KR" altLang="en-US" sz="2800" kern="0" spc="-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재능</a:t>
            </a:r>
            <a:r>
              <a:rPr lang="en-US" altLang="ko-KR" sz="2800" kern="0" spc="-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kern="0" spc="-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노력</a:t>
            </a:r>
            <a:r>
              <a:rPr lang="en-US" altLang="ko-KR" sz="2800" kern="0" spc="-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kern="0" spc="-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시간 봉사에 대한 가치를 환산하여 </a:t>
            </a:r>
            <a:endParaRPr lang="en-US" altLang="ko-KR" sz="2800" kern="0" spc="-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800" kern="0" spc="-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800" kern="0" spc="-5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금전이나 물품 봉사와 똑같은 봉사실적으로 인정</a:t>
            </a:r>
            <a:endParaRPr lang="ko-KR" altLang="en-US" sz="28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6585" y="202155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58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9625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1199273" y="289569"/>
            <a:ext cx="9697944" cy="897490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4. </a:t>
            </a:r>
            <a:r>
              <a:rPr lang="ko-KR" altLang="en-US" sz="4000" b="1" dirty="0" err="1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라이온스의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 봉사활동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1867355" y="984019"/>
            <a:ext cx="9378338" cy="3876927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봉사활동 유형</a:t>
            </a: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지구별 상이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(1)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글로벌 </a:t>
            </a: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 봉사사업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당뇨병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환경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기아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소아암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시력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재해구호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청소년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인도주의적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0852" y="289570"/>
            <a:ext cx="1229081" cy="1229081"/>
          </a:xfrm>
          <a:prstGeom prst="rect">
            <a:avLst/>
          </a:prstGeom>
        </p:spPr>
      </p:pic>
      <p:sp>
        <p:nvSpPr>
          <p:cNvPr id="13" name="Headline">
            <a:extLst>
              <a:ext uri="{FF2B5EF4-FFF2-40B4-BE49-F238E27FC236}">
                <a16:creationId xmlns:a16="http://schemas.microsoft.com/office/drawing/2014/main" id="{678684C0-9233-44E5-A749-C9755E9233B0}"/>
              </a:ext>
            </a:extLst>
          </p:cNvPr>
          <p:cNvSpPr txBox="1">
            <a:spLocks/>
          </p:cNvSpPr>
          <p:nvPr/>
        </p:nvSpPr>
        <p:spPr>
          <a:xfrm>
            <a:off x="1885497" y="4286567"/>
            <a:ext cx="9378338" cy="2386390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봉사실시 세부추진계획서</a:t>
            </a: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양식별첨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5) 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봉사 결과보고서</a:t>
            </a:r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양식별첨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99907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28816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1247028" y="342531"/>
            <a:ext cx="9697944" cy="897490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5. </a:t>
            </a:r>
            <a:r>
              <a:rPr lang="ko-KR" altLang="en-US" sz="4000" b="1" dirty="0" err="1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라이온스의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 행사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1855112" y="1326771"/>
            <a:ext cx="9089860" cy="2447273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행사의 유형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(1)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및 지역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지구행사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해당지역별 상이</a:t>
            </a:r>
            <a:endParaRPr lang="en-US" altLang="ko-KR" sz="2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(2)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 및 복합지구 연차대회</a:t>
            </a:r>
            <a:endParaRPr lang="en-US" altLang="ko-KR" sz="2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(3)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동양동남아대회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국제대회</a:t>
            </a:r>
            <a:endParaRPr lang="en-US" altLang="ko-KR" sz="2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8619" y="176736"/>
            <a:ext cx="1229081" cy="1229081"/>
          </a:xfrm>
          <a:prstGeom prst="rect">
            <a:avLst/>
          </a:prstGeom>
        </p:spPr>
      </p:pic>
      <p:sp>
        <p:nvSpPr>
          <p:cNvPr id="13" name="Headline">
            <a:extLst>
              <a:ext uri="{FF2B5EF4-FFF2-40B4-BE49-F238E27FC236}">
                <a16:creationId xmlns:a16="http://schemas.microsoft.com/office/drawing/2014/main" id="{FD89AB22-04BA-49C7-BF19-5A8338959FC3}"/>
              </a:ext>
            </a:extLst>
          </p:cNvPr>
          <p:cNvSpPr txBox="1">
            <a:spLocks/>
          </p:cNvSpPr>
          <p:nvPr/>
        </p:nvSpPr>
        <p:spPr>
          <a:xfrm>
            <a:off x="4209519" y="3860794"/>
            <a:ext cx="7788181" cy="2900334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행사 참가의 중요성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2200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2200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200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각종 행사에 대한 취지나 목적 설명</a:t>
            </a:r>
            <a:r>
              <a:rPr lang="en-US" altLang="ko-KR" sz="2200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l">
              <a:lnSpc>
                <a:spcPct val="150000"/>
              </a:lnSpc>
            </a:pPr>
            <a:r>
              <a:rPr lang="en-US" altLang="ko-KR" sz="2200" kern="0" spc="-3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(2) </a:t>
            </a:r>
            <a:r>
              <a:rPr lang="ko-KR" altLang="en-US" sz="2200" kern="0" spc="-3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차원에서 참석 계획을 수립하여 각종 행사에 참가 </a:t>
            </a:r>
            <a:endParaRPr lang="en-US" altLang="ko-KR" sz="2200" kern="0" spc="-3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200" kern="0" spc="-3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(3)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동양 및 동남아대회와 국제대회에 참가</a:t>
            </a:r>
            <a:endParaRPr lang="en-US" altLang="ko-KR" sz="2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</a:p>
        </p:txBody>
      </p:sp>
    </p:spTree>
    <p:extLst>
      <p:ext uri="{BB962C8B-B14F-4D97-AF65-F5344CB8AC3E}">
        <p14:creationId xmlns:p14="http://schemas.microsoft.com/office/powerpoint/2010/main" val="15643856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-1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1199273" y="169203"/>
            <a:ext cx="9697944" cy="897490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6. </a:t>
            </a:r>
            <a:r>
              <a:rPr lang="ko-KR" altLang="en-US" sz="4000" b="1" dirty="0" err="1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라이온스의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 연수과정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1807357" y="1281555"/>
            <a:ext cx="9089860" cy="3306631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514350" indent="-514350" algn="l">
              <a:lnSpc>
                <a:spcPct val="150000"/>
              </a:lnSpc>
              <a:buAutoNum type="arabicParenR"/>
            </a:pP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각종 연수과정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지역별상이</a:t>
            </a:r>
            <a:endParaRPr lang="en-US" altLang="ko-KR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⒧ 신입회원 연수</a:t>
            </a:r>
          </a:p>
          <a:p>
            <a:pPr algn="l"/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⑵ 클럽 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4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8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 연수</a:t>
            </a:r>
            <a:endParaRPr lang="en-US" altLang="ko-KR" sz="2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⑶ 차기 회장 연수</a:t>
            </a:r>
          </a:p>
          <a:p>
            <a:pPr algn="l"/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⑷ 지역별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지대별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합동 연수</a:t>
            </a:r>
          </a:p>
          <a:p>
            <a:pPr algn="l"/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⑸ 지구 임원 연수</a:t>
            </a:r>
          </a:p>
          <a:p>
            <a:pPr algn="l"/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⑹ 클럽 출장연수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찾아가는 연수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2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⑺ 국제협회 주관 지도력 연수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(ELLI, RLLI, FDI, LCIP)</a:t>
            </a: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5629" y="169204"/>
            <a:ext cx="1229081" cy="1229081"/>
          </a:xfrm>
          <a:prstGeom prst="rect">
            <a:avLst/>
          </a:prstGeom>
        </p:spPr>
      </p:pic>
      <p:sp>
        <p:nvSpPr>
          <p:cNvPr id="13" name="Headline">
            <a:extLst>
              <a:ext uri="{FF2B5EF4-FFF2-40B4-BE49-F238E27FC236}">
                <a16:creationId xmlns:a16="http://schemas.microsoft.com/office/drawing/2014/main" id="{3B44A299-7AE4-4CB5-BBD4-13B51D53C805}"/>
              </a:ext>
            </a:extLst>
          </p:cNvPr>
          <p:cNvSpPr txBox="1">
            <a:spLocks/>
          </p:cNvSpPr>
          <p:nvPr/>
        </p:nvSpPr>
        <p:spPr>
          <a:xfrm>
            <a:off x="3760839" y="4681742"/>
            <a:ext cx="7946709" cy="1904812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연수 참가에 대한 중요성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라이온의 봉사 정신이 함양될 수 있도록 지구 연수원에서 </a:t>
            </a:r>
            <a:endParaRPr lang="en-US" altLang="ko-KR" sz="2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실시하는 다양한 연수에 </a:t>
            </a:r>
            <a:r>
              <a:rPr lang="ko-KR" altLang="en-US" sz="2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적극동참</a:t>
            </a:r>
            <a:endParaRPr lang="en-US" altLang="ko-KR" sz="2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431657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C3E1A1-3D24-2851-84C3-82198FA47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2310" y="-96547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1281583" y="256961"/>
            <a:ext cx="9697944" cy="897490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7.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표준 클럽 헌장 및 부칙의 이해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1939817" y="655831"/>
            <a:ext cx="9089860" cy="3876927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공식홈페이지</a:t>
            </a:r>
            <a:endParaRPr lang="en-US" altLang="ko-KR" sz="3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(</a:t>
            </a:r>
            <a:r>
              <a:rPr lang="en-US" altLang="ko-KR" sz="3200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https://www.lionsclubs.org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통해 </a:t>
            </a:r>
            <a:endParaRPr lang="en-US" altLang="ko-KR" sz="3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클럽표준 헌장 및 부칙을 검색하여 숙지하고 </a:t>
            </a:r>
            <a:endParaRPr lang="en-US" altLang="ko-KR" sz="3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관련규정에 따라 클럽을 운영하여야 한다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284DC1-2673-6B95-0DE4-5E7104543A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5269" y="256962"/>
            <a:ext cx="1229081" cy="122908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9582790-B98F-4668-B3CF-3314EEFE621F}"/>
              </a:ext>
            </a:extLst>
          </p:cNvPr>
          <p:cNvSpPr txBox="1"/>
          <p:nvPr/>
        </p:nvSpPr>
        <p:spPr>
          <a:xfrm>
            <a:off x="1939816" y="4455237"/>
            <a:ext cx="932525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“</a:t>
            </a: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Lion Portal”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 후 계정등록</a:t>
            </a:r>
            <a:endParaRPr lang="en-US" altLang="ko-KR" sz="3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(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 메일 인증 및 비밀번호설정</a:t>
            </a: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통해 </a:t>
            </a:r>
            <a:endParaRPr lang="en-US" altLang="ko-KR" sz="3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간단히 가입할 수 있습니다</a:t>
            </a: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3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944798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242C84-4DF8-7FBB-17CA-0BCA750000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D4DA9A4-0CDB-3003-E02A-8C749049CF4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Open Sans Regular" charset="0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2C801066-24BB-F807-4BB7-9632C6192737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Open Sans Regular" charset="0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552E086E-E0D5-29CE-6F83-B5D903F4328A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598B649-B78C-F8D0-3BCD-3DB338A689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3F4FDA9B-2F82-09C2-711D-3166AA8A8FD0}"/>
              </a:ext>
            </a:extLst>
          </p:cNvPr>
          <p:cNvSpPr txBox="1">
            <a:spLocks/>
          </p:cNvSpPr>
          <p:nvPr/>
        </p:nvSpPr>
        <p:spPr>
          <a:xfrm>
            <a:off x="3292204" y="419383"/>
            <a:ext cx="8173892" cy="1053081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4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세션 목표</a:t>
            </a:r>
            <a:endParaRPr lang="ko-KR" sz="48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0211F964-6CD9-7538-DD93-3DABE87209A9}"/>
              </a:ext>
            </a:extLst>
          </p:cNvPr>
          <p:cNvSpPr txBox="1">
            <a:spLocks/>
          </p:cNvSpPr>
          <p:nvPr/>
        </p:nvSpPr>
        <p:spPr>
          <a:xfrm>
            <a:off x="3407343" y="1891847"/>
            <a:ext cx="7709128" cy="4590252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총무와 재무의 역할을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이사회 및 월례회 진행을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클럽의 회원 및 재정관리를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클럽의 각종 봉사활동과 행사를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클럽 헌장 및 부칙을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 홈페이지 검색 및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Lion Portal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접속 방법을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이해한다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sz="24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Yellow Bar">
            <a:extLst>
              <a:ext uri="{FF2B5EF4-FFF2-40B4-BE49-F238E27FC236}">
                <a16:creationId xmlns:a16="http://schemas.microsoft.com/office/drawing/2014/main" id="{323F9E8F-4F9B-2FF4-2FE1-4C72F9B32330}"/>
              </a:ext>
            </a:extLst>
          </p:cNvPr>
          <p:cNvSpPr/>
          <p:nvPr/>
        </p:nvSpPr>
        <p:spPr>
          <a:xfrm>
            <a:off x="3407343" y="1579837"/>
            <a:ext cx="2688657" cy="45719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>
                <a:latin typeface="Arial" charset="0"/>
                <a:ea typeface="Arial" charset="0"/>
                <a:cs typeface="Arial" charset="0"/>
              </a:rPr>
              <a:t> 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509569AD-2A50-3846-0F7B-88D1F4F98B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5374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3E23AF-F351-72E4-8019-DD04E324EA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F2369315-4C81-411D-0F45-507335106D4B}"/>
              </a:ext>
            </a:extLst>
          </p:cNvPr>
          <p:cNvGrpSpPr/>
          <p:nvPr/>
        </p:nvGrpSpPr>
        <p:grpSpPr>
          <a:xfrm>
            <a:off x="6580415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AC939182-01FB-7431-DB99-056BA5BE1429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9D66D796-A9A1-81AE-B061-8C7AA7A36F55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7B4401C8-9900-4CD0-675F-F9431A3399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24E0619-4474-E1EE-4916-98E96C4160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맑은 고딕" panose="020B0503020000020004" pitchFamily="50" charset="-127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AA0B751C-EF34-B0F9-2CA5-B0D080F890B5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05D3A1C5-BB5A-65FD-F16E-5A9C2AC30812}"/>
              </a:ext>
            </a:extLst>
          </p:cNvPr>
          <p:cNvSpPr txBox="1">
            <a:spLocks/>
          </p:cNvSpPr>
          <p:nvPr/>
        </p:nvSpPr>
        <p:spPr>
          <a:xfrm>
            <a:off x="2304390" y="1701265"/>
            <a:ext cx="7672642" cy="1970978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ko-KR" altLang="en-US" sz="6000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 고 자 료</a:t>
            </a:r>
            <a:endParaRPr lang="ko-KR" sz="6000" dirty="0">
              <a:solidFill>
                <a:srgbClr val="00338D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E4513BD-4273-2355-C29C-06509A4E4DC2}"/>
              </a:ext>
            </a:extLst>
          </p:cNvPr>
          <p:cNvSpPr/>
          <p:nvPr/>
        </p:nvSpPr>
        <p:spPr>
          <a:xfrm>
            <a:off x="2089915" y="3554043"/>
            <a:ext cx="8351068" cy="118200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accent4"/>
              </a:solidFill>
              <a:latin typeface="맑은 고딕" panose="020B0503020000020004" pitchFamily="50" charset="-127"/>
              <a:ea typeface="Arial" charset="0"/>
              <a:cs typeface="Arial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FEF72A1-4240-A3BE-A6E5-299D7FA363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0635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EE9F1E-E00B-FED8-E760-016AC80228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ED206704-5679-D65B-8681-DCCF7B7F100F}"/>
              </a:ext>
            </a:extLst>
          </p:cNvPr>
          <p:cNvGrpSpPr/>
          <p:nvPr/>
        </p:nvGrpSpPr>
        <p:grpSpPr>
          <a:xfrm>
            <a:off x="6580415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221A5C62-9A2D-6C07-E7DE-05B72B916959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24710BCE-D625-4A1A-66B7-D805600CBFEF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1E59DAE6-41F5-2F11-DC94-5543E07935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8C954E2-56CB-134C-D963-ACB2D7EAF3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95FDD472-EB32-E700-EA34-E079CCDFED88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789C19C-1842-0922-0457-68D007E4B225}"/>
              </a:ext>
            </a:extLst>
          </p:cNvPr>
          <p:cNvSpPr txBox="1"/>
          <p:nvPr/>
        </p:nvSpPr>
        <p:spPr>
          <a:xfrm>
            <a:off x="1770433" y="1550684"/>
            <a:ext cx="9658935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1. </a:t>
            </a:r>
            <a:r>
              <a:rPr kumimoji="0" lang="ko-KR" alt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국제라이온스협회</a:t>
            </a: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제 규정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68B38519-8A04-6620-BFCD-D9B8CA41ED19}"/>
              </a:ext>
            </a:extLst>
          </p:cNvPr>
          <p:cNvSpPr txBox="1">
            <a:spLocks/>
          </p:cNvSpPr>
          <p:nvPr/>
        </p:nvSpPr>
        <p:spPr>
          <a:xfrm>
            <a:off x="1770433" y="621536"/>
            <a:ext cx="2743200" cy="44504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014D393-B1C1-92FA-8A61-1042AB162EAF}"/>
              </a:ext>
            </a:extLst>
          </p:cNvPr>
          <p:cNvSpPr/>
          <p:nvPr/>
        </p:nvSpPr>
        <p:spPr>
          <a:xfrm>
            <a:off x="1525939" y="1213742"/>
            <a:ext cx="2743200" cy="72760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4E542154-618B-FB63-2054-1E5AE7867A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6" name="Headline">
            <a:extLst>
              <a:ext uri="{FF2B5EF4-FFF2-40B4-BE49-F238E27FC236}">
                <a16:creationId xmlns:a16="http://schemas.microsoft.com/office/drawing/2014/main" id="{00843D64-09D9-E4C7-4414-75C6C62E01F6}"/>
              </a:ext>
            </a:extLst>
          </p:cNvPr>
          <p:cNvSpPr txBox="1">
            <a:spLocks/>
          </p:cNvSpPr>
          <p:nvPr/>
        </p:nvSpPr>
        <p:spPr>
          <a:xfrm>
            <a:off x="2244392" y="2636862"/>
            <a:ext cx="7033600" cy="3190757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30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국제헌장 및 부칙</a:t>
            </a:r>
            <a:endParaRPr lang="en-US" altLang="ko-KR" sz="30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30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복합지구 헌장 및 부칙</a:t>
            </a:r>
            <a:endParaRPr lang="en-US" altLang="ko-KR" sz="30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30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지구 헌장 및 부칙</a:t>
            </a:r>
            <a:endParaRPr lang="en-US" altLang="ko-KR" sz="30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 algn="l">
              <a:lnSpc>
                <a:spcPct val="150000"/>
              </a:lnSpc>
              <a:buAutoNum type="arabicParenR"/>
            </a:pPr>
            <a:r>
              <a:rPr lang="ko-KR" altLang="en-US" sz="30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표준 클럽 헌장 및 부칙</a:t>
            </a:r>
            <a:endParaRPr lang="en-US" altLang="ko-KR" sz="30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721908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3FBC6B-EA8E-4A05-D015-B81BCB8F70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6C05837E-8F3C-3B8D-4E14-222F98E47800}"/>
              </a:ext>
            </a:extLst>
          </p:cNvPr>
          <p:cNvGrpSpPr/>
          <p:nvPr/>
        </p:nvGrpSpPr>
        <p:grpSpPr>
          <a:xfrm>
            <a:off x="5330735" y="-11430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983317FF-A7E8-9D4B-81EC-00BA08E3D8E3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F8DDF272-095B-AA17-38E3-2AD665E14772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B335C2C5-F3E9-5A83-25EC-B538AC140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4D292615-76A5-D675-B329-9B709C7D85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A8B62B38-99FD-1497-02EA-004719F1428C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6358D9B8-A03B-6B43-C9C1-07519297F1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pic>
        <p:nvPicPr>
          <p:cNvPr id="3" name="Background - Image">
            <a:extLst>
              <a:ext uri="{FF2B5EF4-FFF2-40B4-BE49-F238E27FC236}">
                <a16:creationId xmlns:a16="http://schemas.microsoft.com/office/drawing/2014/main" id="{98E3906C-4765-02FB-7454-18F24176B5B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265" y="-450995"/>
            <a:ext cx="12192000" cy="6858000"/>
          </a:xfrm>
          <a:prstGeom prst="rect">
            <a:avLst/>
          </a:prstGeom>
          <a:noFill/>
        </p:spPr>
      </p:pic>
      <p:sp>
        <p:nvSpPr>
          <p:cNvPr id="4" name="Body Copy">
            <a:extLst>
              <a:ext uri="{FF2B5EF4-FFF2-40B4-BE49-F238E27FC236}">
                <a16:creationId xmlns:a16="http://schemas.microsoft.com/office/drawing/2014/main" id="{43F4C749-F271-7F18-BAB5-12E0C81614C9}"/>
              </a:ext>
            </a:extLst>
          </p:cNvPr>
          <p:cNvSpPr txBox="1">
            <a:spLocks/>
          </p:cNvSpPr>
          <p:nvPr/>
        </p:nvSpPr>
        <p:spPr>
          <a:xfrm>
            <a:off x="3060588" y="691432"/>
            <a:ext cx="8304998" cy="1209797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6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36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최초 </a:t>
            </a:r>
            <a:r>
              <a:rPr lang="en-US" altLang="ko-KR" sz="36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LION</a:t>
            </a:r>
            <a:r>
              <a:rPr lang="ko-KR" altLang="en-US" sz="36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PORTAL </a:t>
            </a:r>
            <a:r>
              <a:rPr lang="ko-KR" altLang="en-US" sz="36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 방법</a:t>
            </a:r>
            <a:endParaRPr lang="ko-KR" sz="36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6" name="Headline">
            <a:extLst>
              <a:ext uri="{FF2B5EF4-FFF2-40B4-BE49-F238E27FC236}">
                <a16:creationId xmlns:a16="http://schemas.microsoft.com/office/drawing/2014/main" id="{42254C31-A8DD-5ECC-9DD0-8AE6175D8F5D}"/>
              </a:ext>
            </a:extLst>
          </p:cNvPr>
          <p:cNvSpPr txBox="1">
            <a:spLocks/>
          </p:cNvSpPr>
          <p:nvPr/>
        </p:nvSpPr>
        <p:spPr>
          <a:xfrm>
            <a:off x="3817600" y="1553099"/>
            <a:ext cx="8939695" cy="49623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ko-KR" altLang="en-US" sz="1800" b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</a:t>
            </a:r>
            <a:r>
              <a:rPr lang="ko-KR" altLang="en-US" sz="1800" b="0" dirty="0" err="1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국제라이온스협회</a:t>
            </a:r>
            <a:r>
              <a:rPr lang="ko-KR" altLang="en-US" sz="1800" b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홈페이지 </a:t>
            </a:r>
            <a:r>
              <a:rPr lang="en-US" altLang="ko-KR" sz="18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www.lionsclubs.org</a:t>
            </a:r>
            <a:r>
              <a:rPr lang="en-US" altLang="ko-KR" sz="18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</a:t>
            </a:r>
            <a:endParaRPr lang="en-US" altLang="ko-KR" sz="1800" b="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1800" b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오른쪽 상단 메뉴 중 </a:t>
            </a:r>
            <a:r>
              <a:rPr lang="en-US" altLang="ko-KR" sz="1800" b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LION PORTAL </a:t>
            </a:r>
            <a:r>
              <a:rPr lang="ko-KR" altLang="en-US" sz="1800" b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 </a:t>
            </a:r>
            <a:endParaRPr lang="en-US" altLang="ko-KR" sz="1800" b="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b="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18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</a:t>
            </a:r>
            <a:r>
              <a:rPr lang="en-US" altLang="ko-KR" sz="1800" b="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Don’t Have An Account? – </a:t>
            </a:r>
            <a:r>
              <a:rPr lang="ko-KR" altLang="en-US" sz="1800" b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</a:t>
            </a:r>
            <a:endParaRPr lang="en-US" altLang="ko-KR" sz="1800" b="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b="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8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이름</a:t>
            </a:r>
            <a:r>
              <a:rPr lang="en-US" altLang="ko-KR" sz="18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sz="18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이메일 입력 후 등록 </a:t>
            </a:r>
            <a:r>
              <a:rPr lang="ko-KR" altLang="en-US" sz="1800" b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누르면</a:t>
            </a:r>
            <a:endParaRPr lang="en-US" altLang="ko-KR" sz="1800" b="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1800" b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③ 국제협회에서 기입한 이메일로 가입 승인 메일 발송 </a:t>
            </a:r>
            <a:endParaRPr lang="en-US" altLang="ko-KR" sz="1800" b="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1800" b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④ 다시</a:t>
            </a:r>
            <a:r>
              <a:rPr lang="en-US" altLang="ko-KR" sz="1800" b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LION PORTAL</a:t>
            </a:r>
            <a:r>
              <a:rPr lang="ko-KR" altLang="en-US" sz="1800" b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1800" b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Username/Password </a:t>
            </a:r>
            <a:r>
              <a:rPr lang="ko-KR" altLang="en-US" sz="1800" b="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입력하고 </a:t>
            </a:r>
            <a:r>
              <a:rPr lang="en-US" altLang="ko-KR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Log In</a:t>
            </a:r>
            <a:endParaRPr lang="en-US" altLang="ko-KR" sz="1800" b="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Username : </a:t>
            </a:r>
            <a:r>
              <a:rPr lang="ko-KR" altLang="en-US" sz="18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이메일 주소</a:t>
            </a:r>
            <a:r>
              <a:rPr lang="en-US" altLang="ko-KR" sz="18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국제협회에서 승인 받은</a:t>
            </a:r>
            <a:r>
              <a:rPr lang="en-US" altLang="ko-KR" sz="18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800" b="0" dirty="0">
              <a:solidFill>
                <a:srgbClr val="7030A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Password : </a:t>
            </a:r>
            <a:r>
              <a:rPr lang="ko-KR" altLang="en-US" sz="18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첫 글자를 대문자로 한 영문</a:t>
            </a:r>
            <a:r>
              <a:rPr lang="en-US" altLang="ko-KR" sz="18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8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숫자</a:t>
            </a:r>
            <a:r>
              <a:rPr lang="en-US" altLang="ko-KR" sz="18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특수기호로 조합</a:t>
            </a:r>
            <a:endParaRPr lang="en-US" altLang="ko-KR" sz="1800" b="0" dirty="0">
              <a:solidFill>
                <a:srgbClr val="7030A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0FE16BF-B24D-731A-BF7E-2DF0FE0221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17" y="1749453"/>
            <a:ext cx="2239663" cy="191815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CC016BCC-85E6-57F3-40F0-C61667F3CB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195" y="4066499"/>
            <a:ext cx="2266238" cy="2334226"/>
          </a:xfrm>
          <a:prstGeom prst="rect">
            <a:avLst/>
          </a:prstGeom>
        </p:spPr>
      </p:pic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80F0795E-9FD4-4AE1-BF28-69C0C37614F3}"/>
              </a:ext>
            </a:extLst>
          </p:cNvPr>
          <p:cNvSpPr txBox="1">
            <a:spLocks/>
          </p:cNvSpPr>
          <p:nvPr/>
        </p:nvSpPr>
        <p:spPr>
          <a:xfrm>
            <a:off x="1790401" y="575509"/>
            <a:ext cx="2743200" cy="44504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  <p:sp>
        <p:nvSpPr>
          <p:cNvPr id="16" name="Rectangle 21">
            <a:extLst>
              <a:ext uri="{FF2B5EF4-FFF2-40B4-BE49-F238E27FC236}">
                <a16:creationId xmlns:a16="http://schemas.microsoft.com/office/drawing/2014/main" id="{2BD5F3CB-CDCF-497D-A99E-A9AFB123E7B6}"/>
              </a:ext>
            </a:extLst>
          </p:cNvPr>
          <p:cNvSpPr/>
          <p:nvPr/>
        </p:nvSpPr>
        <p:spPr>
          <a:xfrm flipV="1">
            <a:off x="1919064" y="1113615"/>
            <a:ext cx="1752745" cy="45719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27115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7F465-7710-F7B3-6F54-EAC5BAB1B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671C148A-55A8-C4F7-0CC0-DFF738D9EEB2}"/>
              </a:ext>
            </a:extLst>
          </p:cNvPr>
          <p:cNvGrpSpPr/>
          <p:nvPr/>
        </p:nvGrpSpPr>
        <p:grpSpPr>
          <a:xfrm>
            <a:off x="6580415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4A60E546-6A98-DB48-4058-CC1DA0D5BAE3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ACCA944C-D2F0-6CB2-8BE9-6DB1924B4ABD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C17F5904-7EC4-C1BC-FBB9-3CA3F6A9F8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78CE54B-B8FC-C177-38EA-F98FE145A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4DBE35EA-FD19-59D3-F440-C88DEFE42144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CF3A9172-D531-B73F-3E12-D1FA87A798BF}"/>
              </a:ext>
            </a:extLst>
          </p:cNvPr>
          <p:cNvSpPr txBox="1">
            <a:spLocks/>
          </p:cNvSpPr>
          <p:nvPr/>
        </p:nvSpPr>
        <p:spPr>
          <a:xfrm>
            <a:off x="1733165" y="633426"/>
            <a:ext cx="2743200" cy="524939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78D4CDA-CC72-CCC4-88BA-048646F798E3}"/>
              </a:ext>
            </a:extLst>
          </p:cNvPr>
          <p:cNvSpPr/>
          <p:nvPr/>
        </p:nvSpPr>
        <p:spPr>
          <a:xfrm>
            <a:off x="1418369" y="1238795"/>
            <a:ext cx="2743200" cy="72760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A83C590-ACC5-2A46-76B8-EE398679C2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9" name="Rectangle 28">
            <a:extLst>
              <a:ext uri="{FF2B5EF4-FFF2-40B4-BE49-F238E27FC236}">
                <a16:creationId xmlns:a16="http://schemas.microsoft.com/office/drawing/2014/main" id="{5D5098C1-405E-6CAF-8AD2-8E6B136E877C}"/>
              </a:ext>
            </a:extLst>
          </p:cNvPr>
          <p:cNvSpPr/>
          <p:nvPr/>
        </p:nvSpPr>
        <p:spPr>
          <a:xfrm>
            <a:off x="1879745" y="2353500"/>
            <a:ext cx="9796440" cy="38295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92" tIns="89192" rIns="89192" bIns="89192" numCol="1" spcCol="1270" anchor="ctr" anchorCtr="0">
            <a:noAutofit/>
          </a:bodyPr>
          <a:lstStyle/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  <a:r>
              <a:rPr lang="ko-KR" altLang="en-US" sz="22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국제라이온스협회와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한국 </a:t>
            </a:r>
            <a:r>
              <a:rPr lang="ko-KR" altLang="en-US" sz="22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라이온스의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공식 의전은 차이가 있다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 </a:t>
            </a: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342900" lvl="0" indent="-342900" defTabSz="889000">
              <a:spcBef>
                <a:spcPct val="0"/>
              </a:spcBef>
              <a:spcAft>
                <a:spcPct val="35000"/>
              </a:spcAft>
              <a:buFontTx/>
              <a:buChar char="-"/>
            </a:pP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공식 행사에서 의전은 그 행사의 성패를 결정짓는 중요한  요인이므로 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한국의 실정에 맞게 개정된 의전 순서를 숙지하는 것이 중요하다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342900" lvl="0" indent="-342900" defTabSz="889000">
              <a:spcBef>
                <a:spcPct val="0"/>
              </a:spcBef>
              <a:spcAft>
                <a:spcPct val="35000"/>
              </a:spcAft>
              <a:buFontTx/>
              <a:buChar char="-"/>
            </a:pPr>
            <a:r>
              <a:rPr lang="ko-KR" altLang="en-US" sz="22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국제라이온스협회의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공식 의전도 유념하여 성공적인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업무수행을 위한 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기본 지식을 갖추는 것이 중요하다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1" name="Rectangle 28">
            <a:extLst>
              <a:ext uri="{FF2B5EF4-FFF2-40B4-BE49-F238E27FC236}">
                <a16:creationId xmlns:a16="http://schemas.microsoft.com/office/drawing/2014/main" id="{652E8402-96A7-6825-AE09-1352837173C1}"/>
              </a:ext>
            </a:extLst>
          </p:cNvPr>
          <p:cNvSpPr/>
          <p:nvPr/>
        </p:nvSpPr>
        <p:spPr>
          <a:xfrm>
            <a:off x="1600641" y="1511652"/>
            <a:ext cx="9132696" cy="524940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92" tIns="89192" rIns="89192" bIns="89192" numCol="1" spcCol="1270" anchor="ctr" anchorCtr="0">
            <a:noAutofit/>
          </a:bodyPr>
          <a:lstStyle/>
          <a:p>
            <a:pPr lvl="0" algn="ctr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32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3. </a:t>
            </a:r>
            <a:r>
              <a:rPr lang="ko-KR" altLang="en-US" sz="32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공식 의전</a:t>
            </a:r>
            <a:r>
              <a:rPr lang="en-US" altLang="ko-KR" sz="32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sz="32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한국 </a:t>
            </a:r>
            <a:r>
              <a:rPr lang="ko-KR" altLang="en-US" sz="3200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라이온스</a:t>
            </a:r>
            <a:r>
              <a:rPr lang="en-US" altLang="ko-KR" sz="32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3200" b="1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국제라이온스협회</a:t>
            </a:r>
            <a:r>
              <a:rPr lang="en-US" altLang="ko-KR" sz="32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endParaRPr lang="ko-KR" sz="32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61563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30E444-823F-EBF9-3B95-2A91AD3B57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raphic 7">
            <a:extLst>
              <a:ext uri="{FF2B5EF4-FFF2-40B4-BE49-F238E27FC236}">
                <a16:creationId xmlns:a16="http://schemas.microsoft.com/office/drawing/2014/main" id="{89A26DF6-0085-F3A9-3CDC-B6FDF1EA3871}"/>
              </a:ext>
            </a:extLst>
          </p:cNvPr>
          <p:cNvSpPr/>
          <p:nvPr/>
        </p:nvSpPr>
        <p:spPr>
          <a:xfrm>
            <a:off x="10962918" y="0"/>
            <a:ext cx="1229081" cy="6858000"/>
          </a:xfrm>
          <a:custGeom>
            <a:avLst/>
            <a:gdLst>
              <a:gd name="connsiteX0" fmla="*/ 3959471 w 6858000"/>
              <a:gd name="connsiteY0" fmla="*/ 0 h 6858000"/>
              <a:gd name="connsiteX1" fmla="*/ 0 w 6858000"/>
              <a:gd name="connsiteY1" fmla="*/ 6858000 h 6858000"/>
              <a:gd name="connsiteX2" fmla="*/ 6858000 w 6858000"/>
              <a:gd name="connsiteY2" fmla="*/ 6858000 h 6858000"/>
              <a:gd name="connsiteX3" fmla="*/ 6858000 w 6858000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8000" h="6858000">
                <a:moveTo>
                  <a:pt x="3959471" y="0"/>
                </a:moveTo>
                <a:lnTo>
                  <a:pt x="0" y="6858000"/>
                </a:lnTo>
                <a:lnTo>
                  <a:pt x="6858000" y="6858000"/>
                </a:lnTo>
                <a:lnTo>
                  <a:pt x="6858000" y="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8600000" scaled="0"/>
          </a:gradFill>
          <a:ln w="79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8C5B23B-9A21-8E15-2CD5-1C20C336EFED}"/>
              </a:ext>
            </a:extLst>
          </p:cNvPr>
          <p:cNvSpPr/>
          <p:nvPr/>
        </p:nvSpPr>
        <p:spPr>
          <a:xfrm>
            <a:off x="38504" y="36163"/>
            <a:ext cx="1387197" cy="68579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Graphic 35">
            <a:extLst>
              <a:ext uri="{FF2B5EF4-FFF2-40B4-BE49-F238E27FC236}">
                <a16:creationId xmlns:a16="http://schemas.microsoft.com/office/drawing/2014/main" id="{7BE758A9-B227-5647-574C-9B3A505CABC5}"/>
              </a:ext>
            </a:extLst>
          </p:cNvPr>
          <p:cNvSpPr/>
          <p:nvPr/>
        </p:nvSpPr>
        <p:spPr>
          <a:xfrm rot="10800000">
            <a:off x="0" y="17113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Body Copy">
            <a:extLst>
              <a:ext uri="{FF2B5EF4-FFF2-40B4-BE49-F238E27FC236}">
                <a16:creationId xmlns:a16="http://schemas.microsoft.com/office/drawing/2014/main" id="{A1FF7762-1CD5-9E3F-EAA8-8528FD305558}"/>
              </a:ext>
            </a:extLst>
          </p:cNvPr>
          <p:cNvSpPr txBox="1">
            <a:spLocks/>
          </p:cNvSpPr>
          <p:nvPr/>
        </p:nvSpPr>
        <p:spPr>
          <a:xfrm>
            <a:off x="1156550" y="836059"/>
            <a:ext cx="2291923" cy="847666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6400"/>
              </a:lnSpc>
              <a:spcBef>
                <a:spcPts val="0"/>
              </a:spcBef>
              <a:buSzPct val="120000"/>
              <a:defRPr/>
            </a:pPr>
            <a:r>
              <a:rPr lang="en-US" altLang="ko-KR" sz="3200" b="1" dirty="0"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4. </a:t>
            </a:r>
            <a:r>
              <a:rPr lang="ko-KR" altLang="en-US" sz="3200" b="1" dirty="0"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자 료 실 </a:t>
            </a:r>
            <a:endParaRPr lang="ko-KR" sz="3200" b="1" dirty="0">
              <a:solidFill>
                <a:schemeClr val="accent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406D1AD-5DD5-B264-BCE8-FD41D18EFB4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21519"/>
            <a:ext cx="1229081" cy="1229081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2E688C6B-CD42-35BC-3D6D-DDFDE2BD81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560" y="1905298"/>
            <a:ext cx="3313837" cy="3313837"/>
          </a:xfrm>
          <a:prstGeom prst="rect">
            <a:avLst/>
          </a:prstGeom>
        </p:spPr>
      </p:pic>
      <p:sp>
        <p:nvSpPr>
          <p:cNvPr id="13" name="Body Copy">
            <a:extLst>
              <a:ext uri="{FF2B5EF4-FFF2-40B4-BE49-F238E27FC236}">
                <a16:creationId xmlns:a16="http://schemas.microsoft.com/office/drawing/2014/main" id="{0A4336B1-65B3-7149-1F2E-6A8FD83C42A5}"/>
              </a:ext>
            </a:extLst>
          </p:cNvPr>
          <p:cNvSpPr txBox="1">
            <a:spLocks/>
          </p:cNvSpPr>
          <p:nvPr/>
        </p:nvSpPr>
        <p:spPr>
          <a:xfrm>
            <a:off x="4625617" y="853971"/>
            <a:ext cx="2580078" cy="847666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6400"/>
              </a:lnSpc>
              <a:spcBef>
                <a:spcPts val="0"/>
              </a:spcBef>
              <a:buSzPct val="120000"/>
              <a:defRPr/>
            </a:pPr>
            <a:r>
              <a:rPr lang="en-US" altLang="ko-KR" sz="3200" b="1" dirty="0"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5. </a:t>
            </a:r>
            <a:r>
              <a:rPr lang="ko-KR" altLang="en-US" sz="3200" b="1" dirty="0"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미션 </a:t>
            </a:r>
            <a:r>
              <a:rPr lang="en-US" altLang="ko-KR" sz="3200" b="1" dirty="0"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1.5</a:t>
            </a:r>
            <a:r>
              <a:rPr lang="ko-KR" altLang="en-US" sz="3200" b="1" dirty="0"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</a:t>
            </a:r>
            <a:endParaRPr lang="ko-KR" sz="3200" b="1" dirty="0">
              <a:solidFill>
                <a:schemeClr val="accent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632CBE31-BD7B-71E8-2582-AC03F5D579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056" y="1886899"/>
            <a:ext cx="3336521" cy="3292915"/>
          </a:xfrm>
          <a:prstGeom prst="rect">
            <a:avLst/>
          </a:prstGeom>
        </p:spPr>
      </p:pic>
      <p:sp>
        <p:nvSpPr>
          <p:cNvPr id="23" name="Body Copy">
            <a:extLst>
              <a:ext uri="{FF2B5EF4-FFF2-40B4-BE49-F238E27FC236}">
                <a16:creationId xmlns:a16="http://schemas.microsoft.com/office/drawing/2014/main" id="{5C30A0DB-332E-26F2-274C-719E7E024855}"/>
              </a:ext>
            </a:extLst>
          </p:cNvPr>
          <p:cNvSpPr txBox="1">
            <a:spLocks/>
          </p:cNvSpPr>
          <p:nvPr/>
        </p:nvSpPr>
        <p:spPr>
          <a:xfrm>
            <a:off x="7597124" y="853971"/>
            <a:ext cx="3470906" cy="847666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6400"/>
              </a:lnSpc>
              <a:spcBef>
                <a:spcPts val="0"/>
              </a:spcBef>
              <a:buSzPct val="120000"/>
              <a:defRPr/>
            </a:pPr>
            <a:r>
              <a:rPr lang="ko-KR" altLang="en-US" sz="32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</a:t>
            </a:r>
            <a:r>
              <a:rPr lang="en-US" altLang="ko-KR" sz="3200" b="1" dirty="0"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6. </a:t>
            </a:r>
            <a:r>
              <a:rPr lang="ko-KR" altLang="en-US" sz="3200" b="1" dirty="0">
                <a:solidFill>
                  <a:schemeClr val="accent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이사회 방침서 </a:t>
            </a:r>
            <a:endParaRPr lang="ko-KR" sz="3200" b="1" dirty="0">
              <a:solidFill>
                <a:schemeClr val="accent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5BBC95FC-D8CC-307C-F09A-0ECFB1633F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2236" y="1910675"/>
            <a:ext cx="3400425" cy="3269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2097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7F465-7710-F7B3-6F54-EAC5BAB1B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671C148A-55A8-C4F7-0CC0-DFF738D9EEB2}"/>
              </a:ext>
            </a:extLst>
          </p:cNvPr>
          <p:cNvGrpSpPr/>
          <p:nvPr/>
        </p:nvGrpSpPr>
        <p:grpSpPr>
          <a:xfrm>
            <a:off x="6580415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4A60E546-6A98-DB48-4058-CC1DA0D5BAE3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ACCA944C-D2F0-6CB2-8BE9-6DB1924B4ABD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C17F5904-7EC4-C1BC-FBB9-3CA3F6A9F8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78CE54B-B8FC-C177-38EA-F98FE145A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4DBE35EA-FD19-59D3-F440-C88DEFE42144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CF3A9172-D531-B73F-3E12-D1FA87A798BF}"/>
              </a:ext>
            </a:extLst>
          </p:cNvPr>
          <p:cNvSpPr txBox="1">
            <a:spLocks/>
          </p:cNvSpPr>
          <p:nvPr/>
        </p:nvSpPr>
        <p:spPr>
          <a:xfrm>
            <a:off x="2198769" y="498972"/>
            <a:ext cx="2743200" cy="524939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78D4CDA-CC72-CCC4-88BA-048646F798E3}"/>
              </a:ext>
            </a:extLst>
          </p:cNvPr>
          <p:cNvSpPr/>
          <p:nvPr/>
        </p:nvSpPr>
        <p:spPr>
          <a:xfrm>
            <a:off x="2198769" y="1121985"/>
            <a:ext cx="2743200" cy="72760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A83C590-ACC5-2A46-76B8-EE398679C2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9" name="Rectangle 28">
            <a:extLst>
              <a:ext uri="{FF2B5EF4-FFF2-40B4-BE49-F238E27FC236}">
                <a16:creationId xmlns:a16="http://schemas.microsoft.com/office/drawing/2014/main" id="{5D5098C1-405E-6CAF-8AD2-8E6B136E877C}"/>
              </a:ext>
            </a:extLst>
          </p:cNvPr>
          <p:cNvSpPr/>
          <p:nvPr/>
        </p:nvSpPr>
        <p:spPr>
          <a:xfrm>
            <a:off x="1879745" y="2353500"/>
            <a:ext cx="8487748" cy="38295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92" tIns="89192" rIns="89192" bIns="89192" numCol="1" spcCol="1270" anchor="ctr" anchorCtr="0">
            <a:noAutofit/>
          </a:bodyPr>
          <a:lstStyle/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4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자료실에서 자료 검색이 어려울 경우 </a:t>
            </a:r>
            <a:r>
              <a:rPr lang="en-US" altLang="ko-KR" sz="24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LION AI </a:t>
            </a:r>
            <a:r>
              <a:rPr lang="ko-KR" altLang="en-US" sz="24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이용</a:t>
            </a: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1) </a:t>
            </a:r>
            <a:r>
              <a:rPr lang="ko-KR" altLang="en-US" sz="22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데스크탑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검색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상단 오른쪽 </a:t>
            </a:r>
            <a:r>
              <a:rPr lang="en-US" altLang="ko-KR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EN</a:t>
            </a:r>
            <a:r>
              <a:rPr lang="ko-KR" altLang="en-US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클릭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           클릭</a:t>
            </a: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2)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핸드폰으로 검색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상단 오른쪽의        클릭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-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왼쪽 하단의 </a:t>
            </a:r>
            <a:r>
              <a:rPr lang="en-US" altLang="ko-KR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EN  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클릭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한국어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클릭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-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다시 상단 오른쪽        클릭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          클릭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9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</a:t>
            </a:r>
            <a:r>
              <a:rPr lang="en-US" altLang="ko-KR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필요한 정보에 빠르게 접근할 수 있도록 맞춤형 지원 제공</a:t>
            </a:r>
            <a:endParaRPr lang="en-US" altLang="ko-KR" b="1" dirty="0">
              <a:solidFill>
                <a:schemeClr val="accent2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</a:t>
            </a:r>
            <a:r>
              <a:rPr lang="en-US" altLang="ko-KR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질문 사항이 구체적일수록 원하는 답변을 얻을 확률이 높음</a:t>
            </a:r>
            <a:endParaRPr lang="en-US" altLang="ko-KR" b="1" dirty="0">
              <a:solidFill>
                <a:schemeClr val="accent2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1" name="Rectangle 28">
            <a:extLst>
              <a:ext uri="{FF2B5EF4-FFF2-40B4-BE49-F238E27FC236}">
                <a16:creationId xmlns:a16="http://schemas.microsoft.com/office/drawing/2014/main" id="{652E8402-96A7-6825-AE09-1352837173C1}"/>
              </a:ext>
            </a:extLst>
          </p:cNvPr>
          <p:cNvSpPr/>
          <p:nvPr/>
        </p:nvSpPr>
        <p:spPr>
          <a:xfrm>
            <a:off x="1879745" y="1652240"/>
            <a:ext cx="8487748" cy="5249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92" tIns="89192" rIns="89192" bIns="89192" numCol="1" spcCol="1270" anchor="ctr" anchorCtr="0">
            <a:noAutofit/>
          </a:bodyPr>
          <a:lstStyle/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800" b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7. </a:t>
            </a:r>
            <a:r>
              <a:rPr lang="ko-KR" altLang="en-US" sz="2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라이온 </a:t>
            </a:r>
            <a:r>
              <a:rPr lang="en-US" altLang="ko-KR" sz="2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AI  </a:t>
            </a:r>
            <a:r>
              <a:rPr lang="en-US" altLang="ko-KR" sz="28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LION AI        </a:t>
            </a:r>
            <a:r>
              <a:rPr lang="en-US" altLang="ko-KR" sz="28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sz="2800" b="1" dirty="0" err="1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국제협회</a:t>
            </a:r>
            <a:r>
              <a:rPr lang="ko-KR" altLang="en-US" sz="28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홈페이지</a:t>
            </a:r>
            <a:r>
              <a:rPr lang="en-US" altLang="ko-KR" sz="28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endParaRPr lang="ko-KR" sz="2800" b="1" dirty="0">
              <a:solidFill>
                <a:srgbClr val="FFC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6" name="포인트가 4개인 별 5"/>
          <p:cNvSpPr/>
          <p:nvPr/>
        </p:nvSpPr>
        <p:spPr>
          <a:xfrm>
            <a:off x="5597430" y="1716431"/>
            <a:ext cx="171450" cy="226502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포인트가 4개인 별 15"/>
          <p:cNvSpPr/>
          <p:nvPr/>
        </p:nvSpPr>
        <p:spPr>
          <a:xfrm>
            <a:off x="5672556" y="1907468"/>
            <a:ext cx="171450" cy="226502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포인트가 4개인 별 16"/>
          <p:cNvSpPr/>
          <p:nvPr/>
        </p:nvSpPr>
        <p:spPr>
          <a:xfrm>
            <a:off x="5642551" y="1678587"/>
            <a:ext cx="392371" cy="446032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6671" y="3302183"/>
            <a:ext cx="1352739" cy="34294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847" y="3745674"/>
            <a:ext cx="522671" cy="330108"/>
          </a:xfrm>
          <a:prstGeom prst="rect">
            <a:avLst/>
          </a:prstGeom>
        </p:spPr>
      </p:pic>
      <p:sp>
        <p:nvSpPr>
          <p:cNvPr id="3" name="이등변 삼각형 2"/>
          <p:cNvSpPr/>
          <p:nvPr/>
        </p:nvSpPr>
        <p:spPr>
          <a:xfrm rot="10800000">
            <a:off x="6502896" y="3350316"/>
            <a:ext cx="289157" cy="246682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이등변 삼각형 22"/>
          <p:cNvSpPr/>
          <p:nvPr/>
        </p:nvSpPr>
        <p:spPr>
          <a:xfrm rot="10800000">
            <a:off x="4563121" y="4264226"/>
            <a:ext cx="289157" cy="246682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052" y="4657789"/>
            <a:ext cx="522671" cy="330108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212" y="4639698"/>
            <a:ext cx="1352739" cy="342948"/>
          </a:xfrm>
          <a:prstGeom prst="rect">
            <a:avLst/>
          </a:prstGeom>
        </p:spPr>
      </p:pic>
      <p:sp>
        <p:nvSpPr>
          <p:cNvPr id="26" name="직사각형 25"/>
          <p:cNvSpPr/>
          <p:nvPr/>
        </p:nvSpPr>
        <p:spPr>
          <a:xfrm>
            <a:off x="2238472" y="5706240"/>
            <a:ext cx="132590" cy="16293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2238472" y="5366990"/>
            <a:ext cx="132590" cy="16293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7896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7F465-7710-F7B3-6F54-EAC5BAB1B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671C148A-55A8-C4F7-0CC0-DFF738D9EEB2}"/>
              </a:ext>
            </a:extLst>
          </p:cNvPr>
          <p:cNvGrpSpPr/>
          <p:nvPr/>
        </p:nvGrpSpPr>
        <p:grpSpPr>
          <a:xfrm>
            <a:off x="6580415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4A60E546-6A98-DB48-4058-CC1DA0D5BAE3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ACCA944C-D2F0-6CB2-8BE9-6DB1924B4ABD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C17F5904-7EC4-C1BC-FBB9-3CA3F6A9F8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78CE54B-B8FC-C177-38EA-F98FE145A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4DBE35EA-FD19-59D3-F440-C88DEFE42144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A83C590-ACC5-2A46-76B8-EE398679C2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3E0EDA-D6CB-477E-B112-DE496F10AE33}"/>
              </a:ext>
            </a:extLst>
          </p:cNvPr>
          <p:cNvSpPr txBox="1"/>
          <p:nvPr/>
        </p:nvSpPr>
        <p:spPr>
          <a:xfrm>
            <a:off x="3470964" y="1961068"/>
            <a:ext cx="54248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2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감사합니다 </a:t>
            </a:r>
            <a:r>
              <a:rPr lang="en-US" altLang="ko-KR" sz="72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  <a:endParaRPr lang="ko-KR" altLang="en-US" sz="7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Body Copy">
            <a:extLst>
              <a:ext uri="{FF2B5EF4-FFF2-40B4-BE49-F238E27FC236}">
                <a16:creationId xmlns:a16="http://schemas.microsoft.com/office/drawing/2014/main" id="{8EFDB5E2-EAB1-4B07-92C7-C48604C11C8B}"/>
              </a:ext>
            </a:extLst>
          </p:cNvPr>
          <p:cNvSpPr txBox="1">
            <a:spLocks/>
          </p:cNvSpPr>
          <p:nvPr/>
        </p:nvSpPr>
        <p:spPr>
          <a:xfrm>
            <a:off x="768806" y="5003984"/>
            <a:ext cx="10668000" cy="504126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altLang="ko-KR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</a:t>
            </a:r>
            <a:r>
              <a:rPr lang="en-US" altLang="ko-KR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3200" dirty="0" err="1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국제라이온스협회</a:t>
            </a:r>
            <a:r>
              <a:rPr lang="ko-KR" altLang="en-US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한국연합회 </a:t>
            </a:r>
            <a:endParaRPr lang="en-US" altLang="ko-KR" sz="3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320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연수위원회</a:t>
            </a:r>
            <a:endParaRPr lang="ko-KR" altLang="en-US" sz="3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418380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834</TotalTime>
  <Words>4233</Words>
  <Application>Microsoft Office PowerPoint</Application>
  <PresentationFormat>와이드스크린</PresentationFormat>
  <Paragraphs>644</Paragraphs>
  <Slides>36</Slides>
  <Notes>36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36</vt:i4>
      </vt:variant>
    </vt:vector>
  </HeadingPairs>
  <TitlesOfParts>
    <vt:vector size="46" baseType="lpstr">
      <vt:lpstr>Open Sans Regular</vt:lpstr>
      <vt:lpstr>굴림</vt:lpstr>
      <vt:lpstr>굴림체</vt:lpstr>
      <vt:lpstr>맑은 고딕</vt:lpstr>
      <vt:lpstr>함초롬바탕</vt:lpstr>
      <vt:lpstr>휴먼엑스포</vt:lpstr>
      <vt:lpstr>Arial</vt:lpstr>
      <vt:lpstr>Calibri</vt:lpstr>
      <vt:lpstr>Segoe UI Semibold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win10</dc:creator>
  <cp:lastModifiedBy>ryoo5800@gmail.com</cp:lastModifiedBy>
  <cp:revision>74</cp:revision>
  <dcterms:created xsi:type="dcterms:W3CDTF">2025-10-07T14:07:17Z</dcterms:created>
  <dcterms:modified xsi:type="dcterms:W3CDTF">2026-03-17T05:21:55Z</dcterms:modified>
</cp:coreProperties>
</file>