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1978" r:id="rId2"/>
    <p:sldId id="2178" r:id="rId3"/>
    <p:sldId id="2205" r:id="rId4"/>
    <p:sldId id="2206" r:id="rId5"/>
    <p:sldId id="2207" r:id="rId6"/>
    <p:sldId id="2210" r:id="rId7"/>
    <p:sldId id="2219" r:id="rId8"/>
    <p:sldId id="2220" r:id="rId9"/>
    <p:sldId id="2225" r:id="rId10"/>
    <p:sldId id="2222" r:id="rId11"/>
    <p:sldId id="2182" r:id="rId12"/>
    <p:sldId id="2183" r:id="rId13"/>
    <p:sldId id="2184" r:id="rId14"/>
    <p:sldId id="2185" r:id="rId15"/>
    <p:sldId id="2186" r:id="rId16"/>
    <p:sldId id="2187" r:id="rId17"/>
    <p:sldId id="2188" r:id="rId18"/>
    <p:sldId id="2189" r:id="rId19"/>
    <p:sldId id="2190" r:id="rId20"/>
    <p:sldId id="2051" r:id="rId21"/>
    <p:sldId id="2215" r:id="rId22"/>
    <p:sldId id="2216" r:id="rId23"/>
    <p:sldId id="2217" r:id="rId24"/>
    <p:sldId id="2218" r:id="rId25"/>
    <p:sldId id="2226" r:id="rId26"/>
    <p:sldId id="2195" r:id="rId27"/>
    <p:sldId id="2196" r:id="rId28"/>
    <p:sldId id="2197" r:id="rId29"/>
    <p:sldId id="2175" r:id="rId30"/>
    <p:sldId id="2199" r:id="rId31"/>
    <p:sldId id="2198" r:id="rId32"/>
    <p:sldId id="2200" r:id="rId33"/>
    <p:sldId id="2230" r:id="rId34"/>
    <p:sldId id="2228" r:id="rId3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0" autoAdjust="0"/>
    <p:restoredTop sz="87588" autoAdjust="0"/>
  </p:normalViewPr>
  <p:slideViewPr>
    <p:cSldViewPr snapToGrid="0">
      <p:cViewPr varScale="1">
        <p:scale>
          <a:sx n="143" d="100"/>
          <a:sy n="143" d="100"/>
        </p:scale>
        <p:origin x="68" y="10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8AA27D-DD44-49B3-8267-AAD7C290CB5E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EE47F-EAC8-437F-9C6A-AB86FD5140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9436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628650" lvl="1" indent="-171450">
              <a:buFont typeface="Arial" panose="020B0604020202020204" pitchFamily="34" charset="0"/>
              <a:buChar char="•"/>
            </a:pPr>
            <a:endParaRPr lang="en-US" b="0" baseline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A04FE2-27EA-4007-98B9-D6C6C111B13A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ヒラギノ角ゴ Pro W3" pitchFamily="125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ヒラギノ角ゴ Pro W3" pitchFamily="12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8170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24019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2241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091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603EB-884E-EF7D-8625-3BE51D46F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062203-A2C6-9988-F5B6-329E891187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620182-5E80-F9D9-D7A2-19365F1DE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성공적인 지역위원장과 지대위원장은 본인이 수행하는 중요한 직책에 수반되는 역할과 임무를 이해해야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프로그램은 지역위원장과 지대위원장의 역할과 책임을 검토하고 연수를 효과적으로 실시할 수 있도록 꼭 필요한 정보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자료를 제공하기 위함에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또한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직책에 맞는 역할에 대한 교육을 임기 전에 미리 실시하여 실제 임무를 수행할 때 시행착오를 줄이는 데 큰 역할을 할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지역위원장과 지대위원장은 조직의 주춧돌 같은 기능을 하는 직책으로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최일선에서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라이온과 특히 신입회원에게 라이온으로서 정신 무장이나 봉사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멘토로서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견인차 역할을 담당하고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어느 직책보다 중요하기에 제대로 된 학습을 적기에 하는 것은 아주 중요하다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66CA76-C6BC-274A-3CAC-E0D531841B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43307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603EB-884E-EF7D-8625-3BE51D46F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062203-A2C6-9988-F5B6-329E891187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620182-5E80-F9D9-D7A2-19365F1DE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66CA76-C6BC-274A-3CAC-E0D531841B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40123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603EB-884E-EF7D-8625-3BE51D46F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062203-A2C6-9988-F5B6-329E891187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620182-5E80-F9D9-D7A2-19365F1DE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66CA76-C6BC-274A-3CAC-E0D531841B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00676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14492-9FF0-B447-82F1-33AAB81E41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50EA95-8FF9-FEA5-CF67-23D257F07D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3B1A1D-E93E-0E0A-0F5B-8283418CF9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ko-KR" altLang="en-US" dirty="0"/>
              <a:t>라이온 포탈을 활동 수업 도중 모두 가입하게 하십시오</a:t>
            </a:r>
            <a:r>
              <a:rPr lang="en-US" altLang="ko-KR" dirty="0"/>
              <a:t>.  </a:t>
            </a:r>
          </a:p>
          <a:p>
            <a:pPr marL="0" indent="0">
              <a:buFont typeface="Arial"/>
              <a:buNone/>
            </a:pPr>
            <a:r>
              <a:rPr lang="ko-KR" altLang="en-US" dirty="0"/>
              <a:t>간혹 국제협회 담당자가 승인 메일을 보내는 시기가 늦어질 수도 있으나</a:t>
            </a:r>
            <a:endParaRPr lang="en-US" altLang="ko-KR" dirty="0"/>
          </a:p>
          <a:p>
            <a:pPr marL="0" indent="0">
              <a:buFont typeface="Arial"/>
              <a:buNone/>
            </a:pPr>
            <a:r>
              <a:rPr lang="ko-KR" altLang="en-US" dirty="0"/>
              <a:t>주말이 끼지 않은 평일의 경우 대부분 하루 정도의 시간이 지나면 답변이 오기 때문에 </a:t>
            </a:r>
            <a:endParaRPr lang="en-US" altLang="ko-KR" dirty="0"/>
          </a:p>
          <a:p>
            <a:pPr marL="0" indent="0">
              <a:buFont typeface="Arial"/>
              <a:buNone/>
            </a:pPr>
            <a:r>
              <a:rPr lang="ko-KR" altLang="en-US" dirty="0" err="1"/>
              <a:t>연박을</a:t>
            </a:r>
            <a:r>
              <a:rPr lang="ko-KR" altLang="en-US" dirty="0"/>
              <a:t> 하는 연수회인 경우 모두 가입을 완료하도록 지도하십시오</a:t>
            </a:r>
            <a:r>
              <a:rPr lang="en-US" altLang="ko-KR" dirty="0"/>
              <a:t>.</a:t>
            </a:r>
            <a:r>
              <a:rPr lang="ko-KR" altLang="en-US" dirty="0"/>
              <a:t>  </a:t>
            </a:r>
            <a:endParaRPr lang="ko-KR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ABFA42-A444-4E69-AF58-DD01C10ED1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73894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0B8CE-C78B-53F6-ED2E-73FF77D0E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503660-0F6B-8EE1-1348-1FC06CC00A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BD9E87-DE7F-F2CB-41CA-A030AE4CD2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endParaRPr lang="ko-KR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1BCF6F-F2C0-2272-2232-C33EE8EF83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94829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93881F-A7EC-4390-D6FA-9DF70FCAF8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9AF678-583C-3849-C3F8-C8325725AD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DE88FD-2553-FF2F-3177-BBFB225763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endParaRPr lang="ko-KR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85717F-EB8A-A0B4-6D31-A1E4DCEFC7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76204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F7837-C008-8DBC-1314-262780C713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CA5911-2753-4C85-62D0-8606710A5C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1E8187-BB7B-0177-F1AC-5B010B053C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endParaRPr lang="ko-KR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1E69EB-16DE-22B2-6D76-3F103831E8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2351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D1F858-EDA7-E165-82BA-33AD70986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4DC298-53E5-EC0E-DF69-6F3E620C13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330FDF-9FC8-A521-FBE1-7297F70647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endParaRPr lang="ko-KR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22CCA6-789E-6D29-AF73-C11A34300F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7190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513E91-891B-CADA-8192-D6F94CB41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B3D391-2679-B309-257C-01C34CD419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1F6314-6129-B84C-E17F-7CB5EAE9AC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ko-KR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1C806F-1932-9A1B-C9A7-FC3D32F127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82604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36C0E5-100A-A1A3-991F-A00270B2C4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8E7FD5-883A-4B67-79FC-1933E95D79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0E134D-37CF-0AF2-F34D-88CCBD137C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endParaRPr lang="ko-KR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BFB121-9C6A-57F5-8C62-C7129C14E2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13815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680796-97A0-73DB-F423-364FA5B56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A445C4-0E45-733E-5372-8554001E53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81207F-5A4F-1779-4F0A-D7DE921AA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월례 행사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소속 클럽의 회의와 행사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분기별 행사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지대 회의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지구임원회 회의와 연계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지대위원장의 가장 큰 책임은 지구총재 자문위원회인 지대 회의를 이끄는 것이다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대부분의 지대 회의는 분기별로 예정되어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지구별로 지대 회의 시기에 대한 관행이 있지만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시간에 민감한 정보 전달이 쉽도록 지구임원회 회의 일정과 연계하는 경우가 많습니다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지구임원회 회의는 회기의 분기마다 개최되며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지대위원장의 참석을 요청한다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반기별 행사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지구 또는 복합지구 회의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지역위원장과 지대위원장은 참석을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요청받거나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연중 개최되는 지구의 다른 행사에 협조를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요청받을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연례행사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지대위원장의 중요한 책임은 주요 대회와 연수에 지대 내 클럽 회원을 초청하여 회원이 클럽 밖에서 친목을 도모하고 지식을 쌓게 하는 것이다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⑴ 지구 연차대회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봉사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친목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학습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공로 인정의 기회가 되는 축하 행사이다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지대위원장은 지구 연차대회의 여러 측면에 깊이 관여하게 될 것이다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⑵ 복합지구 연차대회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추가적인 연수와 교류의 기회가 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복합지구에서 중간 총회를 개최 할 경우 지대위원장에게 세션이나 프레젠테이션에 협조하도록 요청해 올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⑶ 국제대회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국제협회 최고의 국제 행사이다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국제대회는 온라인 등록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대회 행사장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대회 프로그램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현지 투어를 포함해 국제협회 최대 행사에 참여하는데 필요한 정보를 한눈에 볼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⑷ 국제 행사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라이온과 레오를 위한 국제협회 일정표를 참고하여 다가오는 행사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중요한 수상 신청 마감일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글로벌 봉사활동 정보를 알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⑸ 헌장지역 차원의 행사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국제협회 포럼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포럼이 개최되는 해당 헌장지역 내 라이온은 누구나 참가할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헌장 지역별 포럼과 각종 연수에 참여하여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활동에 동기부여를 하는 것은 중요한 활동이다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국제 임원의 일정이 중복되는 것을 방지하기 위해 헌장지역별로 국제협회의 권장 포럼 개최 시기가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동양 및 동남아지역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(OSEAL)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포럼 권장 개최 시기는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월의 둘째 또는 셋째 주이므로 개최 일정을 참고해 행사에 참석하고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회원에게 홍보한다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54CEAB-368C-9AAE-ABB1-9A0A0DE784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44230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DCFDB3-6AB0-1829-3E8A-105EC33CD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C9A096-922E-2938-20AC-2E1004AA3F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86B8B1-1209-8748-E303-AECDEBCC3A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 포럼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각 지구에 지역위원장과 지대위원장이 지역에서 해결해야 할 현안에 대한 포럼이나 연수를 통해 아이디어를 얻고 서로 협력하여 문제 해결을 위해 노력해야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지대 연수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지대 단위의 연수는 적은 인원으로 큰 효과를 얻을 수 있는 가장 효과가 좋은 형태의 교육이므로 포럼이나 연수를 기획했다면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지역의 회원에게 적극적으로 홍보하여 참여를 독려하고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최대한 성과를 끌어내야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동기부여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지역별 포럼과 각종 연수 참가를 권유해 참여하여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활동에 동기부여를 불어넣는 것도 중요한 활동이다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연수에 어려움이 있다면 지구 연수원의 교수에게 도움을 요청할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B21586-DEE4-C856-4226-CA7A1AC9AA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79858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22971-2DBC-B696-1204-5560D4B0CF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BAC04A-8AAB-0B17-F0B2-2314329A62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C026FE-7DAA-5B3D-AF64-F3C33EBD2B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기존회원이 만족감을 느껴 봉사활동에 즐거움을 느끼는 요소를 안내서 활동에 접목해야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적절한 시기에 모범적으로 활동하는 회원에게 포상함으로써 회원의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활동에 즐거움을 줄 수 있고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지대위원장과 지역위원장의 리더십을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배가시킬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지역사회 봉사활동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회원 증강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커뮤니케이션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조직 운영 부문에서 우수한 활동을 펼친 클럽은 반드시 그 활동에 대한 충분한 보상을 받아야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각종 수상 규정을 잘 살펴서 활동이 우수한 회원에 대한 포상을 신청할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⑴ 클럽 우수상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지역사회 봉사활동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회원 증강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커뮤니케이션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조직 운영 부문에서 우수한 활동을 펼친 클럽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⑵ 지역위원장 및 지대위원장 상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수상 규정에 명시된 단계를 따라 클럽의 목표 달성에 공이 큰 지대위원장과 지역위원장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⑶ 모델클럽 프로그램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팀워크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긍정적인 태도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 좋은 결과를 얻기 위해 연습하고 노력하는 클럽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모델클럽의 목표를 달성하기 위하여 봉사 분야 지원을 위해 단결하게 되고 그 성과를 인정받을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* 예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캠페인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100: LCIF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봉사에 힘을↗ 모델클럽</a:t>
            </a:r>
          </a:p>
          <a:p>
            <a:pPr fontAlgn="base" latinLnBrk="0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(4)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신입회원 영입 시 미션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1.5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관련 자료를 최대한 활용한다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조직적이고 체계화된 지역 운영으로 신입회원에게 믿음과 안정감을 주어야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평소 지역에 관한 관심과 꾸준한 회원 관리로 탈회 방지에 노력해야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751DFF-BEFA-7C4A-CA19-392115A705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4493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D675E3-5029-EC20-C24F-DE507D4F87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F972C3-87AD-6746-0B91-B735AEB80C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60ABDB-35BF-C2CE-C9F0-CB178BF5D3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지역이나 지대의 부실클럽을 성공적인 클럽으로 만들기 위해서는 소속 클럽 회원을 기획 과정에서부터 참여시키고 마케팅이나 커뮤니케이션 위원장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지대위원장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지구 글로벌 액션팀이 한 팀이 되어서 클럽의 효율성에 긍정적인 영향을 미칠 다양한 도구와 모든 자료를 활용해야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A164AE-4CEB-CAE6-875B-D2A8CCB925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33728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7877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 latinLnBrk="1"/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1)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지도자 팀 구성</a:t>
            </a:r>
          </a:p>
          <a:p>
            <a:pPr fontAlgn="base" latinLnBrk="1"/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⑴ 현 지도자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전략 개발을 수행 및 주도할 수 있는 지도자를 식별</a:t>
            </a:r>
          </a:p>
          <a:p>
            <a:pPr fontAlgn="base" latinLnBrk="1"/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⑵ 차기 지도자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봉사할 수 있는 차기 지도자를 포함</a:t>
            </a:r>
          </a:p>
          <a:p>
            <a:pPr fontAlgn="base" latinLnBrk="1"/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지도자를 역임한 라이온 중 통찰력과 회원의 활동에 지원이 가능하고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클럽의 미래에 관심이 있는 라이온이다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⑶ 회원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클럽의 요구사항에 대한 총체적인 관점을 확인할 수 있도록 클럽 또는 소규모 클럽을 대변하는 다양한 회원을 찾아 가능한 많은 회원을 참여시켜 회원의 요구를 이해하고 능력을 활용한다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44783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 latinLnBrk="1"/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.2)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비전 구축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요구사항 평가</a:t>
            </a:r>
          </a:p>
          <a:p>
            <a:pPr fontAlgn="base" latinLnBrk="1"/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라이온은 자연적으로 비전을 가져야 한다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이를 통해 비전을 공유하고 새로운 기회 발견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 공통의 목표 개발에 대해 검증된 절차를 얻는 과정을 이해한다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※ SWOT-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강점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(STRONG),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약점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(WEAK),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기회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(OPPORTUNITY),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위협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(THREAT)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분석을 사용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요구사항을 파악하고 목표에 대한 전략 수립</a:t>
            </a:r>
          </a:p>
          <a:p>
            <a:pPr fontAlgn="base" latinLnBrk="1"/>
            <a:endParaRPr lang="en-US" altLang="ko-KR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⑴ 강점 활용</a:t>
            </a:r>
          </a:p>
          <a:p>
            <a:pPr fontAlgn="base" latinLnBrk="1"/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신입회원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봉사사업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지도력 및 클럽 운영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지역사회와 클럽 성과 공유 항목에서 이미 성공했거나 현재 잘 진행되고 있는 분야는 무엇인가를 파악한다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⑵ 약점 관리 </a:t>
            </a:r>
          </a:p>
          <a:p>
            <a:pPr fontAlgn="base" latinLnBrk="1"/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신입회원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봉사사업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지도력 및 클럽 운영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지역사회와 클럽 성과 공유 항목에서 개선할 수 있는 분야 또는 현재 개선이 진행 중인 분야는 무엇인가를 파악한다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⑶ 기회 활용</a:t>
            </a:r>
          </a:p>
          <a:p>
            <a:pPr fontAlgn="base" latinLnBrk="1"/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신입회원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봉사사업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지도력 및 클럽 운영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지역사회와 클럽 성과 공유 항목에서 클럽이 자원봉사자들을 참여시켜 회원을 영입하고 봉사 영향력을 확장할 기회가 어디에 있는지를 파악한다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⑷ 위협 요소 최소화</a:t>
            </a:r>
          </a:p>
          <a:p>
            <a:pPr fontAlgn="base" latinLnBrk="1"/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신입회원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봉사사업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지도력 및 클럽 운영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지역사회와 클럽 성과 공유 항목에서 클럽 외적 요인 중 클럽의 성공에 영향을 미치는 점은 무엇인지를 파악한다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2943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클럽의 목표는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SMART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⑴ 구체적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(Specific)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구체적인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명확한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목표는 일반적인 목표보다는 달성할 수 있는 가능성이 더 크고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목표가 명확하다면 훨씬 쉽게 초점을 맞출 수가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⑵ 측정 가능한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(Measurable)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진행 상태를 확인하면 계획에서 이탈하지 않고 정해진 기한을 지킬 수 있으며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각 목표에 대한 지속적인 노력을 통해 성취감을 얻을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과정을 측정할 수 없다면 그것을 관리할 수도 없을 것이다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⑶ 실행 가능한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(Actionable)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목표 달성을 어느 정도 조절할 수 있도록 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할 수 있는 일이 아무것도 없다면 성공하지 못할 것이다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⑷ 현실적인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(Realistic)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목표는 도전적이어야 하지만 달성할 가능성이 없을 정도로 힘든 것이어서는 안 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⑸ 기한이 정해진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(Time Bound)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다음 주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3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개월 이내에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올해 말까지와 같이 목표 달성을 위한 시간을 정한다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종결 시점을 정함으로써 정확히 어떤 목표를 향해 노력할 것인가를 알게 해준다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1744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⑴ 공유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클럽이 달성하려는 바를 알 수 있도록 클럽의 비전과 함께 목표 달성을 위한 각자의 역할을 클럽의 전체 회원과 공유해야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활기찬 클럽이 되려면 회원이 클럽의 성공에 진심으로 공감해야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⑵ 지원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성공에 필요한 자원을 제공하여 계획에 전념하는 회원을 지원해야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지도자는 회원이 지원과 필요한 지침을 받을 수 있도록 상호 확인하고 소통해야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⑶ 인정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성과를 인정하여 회원이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존중받는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느낌이 들고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올바른 방향으로 나아가고 있음을 알게 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모든 여정은 한 걸음부터 시작된다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회원이 동기를 가지고 계속 참여할 수 있도록 꾸준히 독려해야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⑷ 평가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계획을 평가하는 것도 꼭 필요하고 중요한 과정이다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계획을 정기적으로 평가하고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상황에 따라 변경해야 할 수도 있음을 인지해야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초기의 비전 수립은 시작에 불과하므로 정기적으로 진행 과정을 확인하고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회원의 의견을 수렴하여 비전이 계속 유지되도록 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과정을 통해 원하는 결과를 얻을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⑸ 변경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계획의 타당성을 위해 변경할 필요가 있으면 실행과정을 과감하게 수정하되 목표 자체는 그대로 두어야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정기적으로 계획을 재검토하고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요구사항을 평가하며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실행단계를 조정해야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목표 설정도 중요하지만 목표 계획 수립서 작성도 아주 중요하다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실행단계를 조정할 때는 회원들에게 동기부여를 꼭 주도록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회원들을 모든 계획의 결정 및 실행에 참여하도록 하여 목표를 달성할 수 있도록 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1049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639BD3-ED05-F5C2-D341-539B767F0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EDF1FA-E244-2171-5AA9-2BA971667A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B50628-C03B-E268-FAEC-BD7D23E2CD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6D1F06-1310-9A9D-F682-D1C4153F6F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70363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D083C0-0612-78C0-6808-5B78DEE17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556C54-9140-779A-67E5-E6B36EF776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9E21B8-DC05-4955-3670-D82C0A9481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DEACE2-4D24-68C9-E8AD-E7FADE0540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24634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BAAEE9-88EA-51F1-4B62-F65F74510B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361113-B2D7-3214-751F-EA8FAA16E6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B5E59E-0D82-C5CC-8C5E-DC09C4E3DB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12094-3FC2-739B-4348-801759A7B9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9461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907CBB-7479-3977-E1C9-A3197C3AA1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F8C61A-60D8-4381-4BDE-4C764FDAB7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ED013EA-A199-F6C7-4B12-95C5FD353B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78F1AC-4E10-FCB2-AC73-EBD2911E88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7F6D64-E802-DE49-BB0C-5DF6C1ACA17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1841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ACFA25-C26F-0A85-E6FC-89E8B692EA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493A5D-089E-1438-B7FB-2D73645F31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368561-C3DC-B62D-AC83-D96F132CBB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ko-KR" dirty="0"/>
              <a:t>미션 1.5 웹페이지는 라이온들이 이 이니셔티브에 대해 이해하고, 실질적인 행동을 취하는 데 도움이 되는 자료를 제공합니다.</a:t>
            </a:r>
          </a:p>
          <a:p>
            <a:pPr marL="171450" indent="-171450">
              <a:buFont typeface="Arial"/>
              <a:buChar char="•"/>
            </a:pPr>
            <a:r>
              <a:rPr lang="ko-KR" dirty="0"/>
              <a:t>라이온들이 더 많은 정보를 얻고 우리의 성장을 위해 더 많은 일을 할 수 있도록 웹페이지를 널리 공유해 주십시오.</a:t>
            </a:r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2F42-8B2F-0FA9-B789-F9560C5BC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7F6D64-E802-DE49-BB0C-5DF6C1ACA17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5296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B80A76-1B1D-7475-178D-B882F638B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F896AC-2250-97FF-D642-174CFB6845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EE10461-336C-8904-7D29-8E3E850A1C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DC0A2-27F8-455F-B480-88F990BFF2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7F6D64-E802-DE49-BB0C-5DF6C1ACA17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7730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669B1-7D9C-D0C0-9E6D-CA5562320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B9506A-1B74-192B-A6D3-BDAAFF2305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544BF-63C0-1A47-7D41-50219A8EA4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F7099-80B7-DD18-98FF-489F54790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519010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669B1-7D9C-D0C0-9E6D-CA5562320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B9506A-1B74-192B-A6D3-BDAAFF2305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544BF-63C0-1A47-7D41-50219A8EA4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F7099-80B7-DD18-98FF-489F54790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131940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669B1-7D9C-D0C0-9E6D-CA5562320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B9506A-1B74-192B-A6D3-BDAAFF2305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544BF-63C0-1A47-7D41-50219A8EA4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F7099-80B7-DD18-98FF-489F54790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6473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2C7B34-69E0-CB7F-EE7A-F2FEDA11A7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5E2100A-CB9F-1064-F70E-D85FA1AD9B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1128983-6AA5-8F74-56D1-D17B5B408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FFB357D-BBB1-3621-EC3B-992C4A6C1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F06E54D-3A3C-4B15-2F37-143F5E0F9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4746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0AE158-956B-EDB0-C4BC-4C415C90F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3AC90B-6556-D2DB-1B16-727F8D2504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1CF6641-F7C3-64F9-989E-686A532F3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23E41E5-4508-5C19-0514-DAEAB0F61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F52262F-1485-BBBC-9324-4C53A29AB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2821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E86DB5-DB21-C622-C568-980B3C691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B951288-C45D-E24D-A580-3D00F58522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90095C3-AC82-C50D-5C14-973317BB6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1B97A5-7641-7347-0B1F-D19866CDA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807009-5C9B-4DDB-B045-9AD7AAE0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5837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F038D7-0C25-A261-4E38-405450E01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4667F3E-BAB3-4266-BC7B-87908CDF2B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9BE23B9-7DEC-CD44-B22C-B8D75093F5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970C60E-DA16-A9D8-0F67-F37342D94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9BC677A-0CAA-F5FC-ED54-9D62475B2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60B9DC0-EF44-68C2-2D30-D8AB6B6CF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3575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A63270-07E5-1435-7627-AD72524DD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D43191-1E6F-1DB2-99A2-4EB7B0634F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0F500ED-468F-798C-A857-DC14D03492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1755C3F-9268-87CC-79E5-921599A57E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ACAD2DA-F4C6-2837-93D4-DB940CFCB7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E9760A8-4186-B7CF-85F2-C7B393F61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6B69959-60D4-CE78-2FD5-2F877BFA4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FBCCC63-5DF6-8F6C-711E-334C9E90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094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B8EF6E-DCEB-8C01-761A-2F6DC1DF4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EE30E9D-D34A-2735-70CA-DC50D0B67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48A5406-18AF-AA7C-246E-C7068EB03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58E0E25-CEEF-CE36-AF23-23BFCA264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1738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1350E89-CEBD-2D63-6395-9FC3F75B0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616516E-FF8B-1E94-7B62-187214B7D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5EBA17C-185D-9F49-F397-E65A72F7B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8790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2DC772-5509-6479-0846-2D67508A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C04AF56-4FFB-5213-F416-7544C9987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EA25F64-8DEB-59FA-C0B3-BE1B729F23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B64627B-2ECF-C0A2-8F7A-7081F8E24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200190B-C021-F263-2D30-1C96CBCBA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93C4520-0B3F-9E69-F60B-978B689D2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9184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91B3E6-2F69-81E1-58D4-F0CAB422C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0FF3EAE-1389-2155-30C0-B9E4087A15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0B2022C-F227-1F95-23B7-AE89D33B5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0AC3650-B0AE-D983-BF68-AFB892D66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F5904DD-7D37-983E-E226-3CEF71EA1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8D7D6BF-CA5C-FB4A-48CC-59DBE03EC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4948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165A8B-54F4-F4BF-125C-67C66340D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F7FC3B4-FE16-31F2-DAAC-9A9990A1E8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28810E-FF15-038B-0CF0-7409A9A70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C996E0-D274-F2DD-1655-816E9B146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36C8EBA-1D98-98B6-6696-7A14CE9C7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1971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90C7F20-EB67-3DD9-842C-4029F0C125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4B5FB37-CC5F-1542-ACFD-FD1059025C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DBBF6E0-ABAA-A979-33A0-46611A0A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DC26391-8288-E8C2-0D6F-1845EC58D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6255BC-603A-1136-2BE5-48B617C2C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75259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- 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65074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Only">
    <p:bg>
      <p:bgPr>
        <a:solidFill>
          <a:schemeClr val="accent6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 userDrawn="1"/>
        </p:nvSpPr>
        <p:spPr bwMode="auto">
          <a:xfrm>
            <a:off x="11430000" y="6400726"/>
            <a:ext cx="5588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algn="r" eaLnBrk="0" hangingPunct="0">
              <a:spcBef>
                <a:spcPct val="50000"/>
              </a:spcBef>
              <a:defRPr/>
            </a:pPr>
            <a:fld id="{CD81962F-67D4-FD44-86D5-55EBF96E0DB7}" type="slidenum">
              <a:rPr lang="en-US" sz="1000" smtClean="0">
                <a:solidFill>
                  <a:schemeClr val="bg1"/>
                </a:solidFill>
              </a:rPr>
              <a:pPr algn="r" eaLnBrk="0" hangingPunct="0">
                <a:spcBef>
                  <a:spcPct val="50000"/>
                </a:spcBef>
                <a:defRPr/>
              </a:pPr>
              <a:t>‹#›</a:t>
            </a:fld>
            <a:endParaRPr 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2099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304A3C6-90AA-61A2-5A4C-ED4B966A2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E6A069F-0E3F-7C1A-1ACD-8C70A89022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4FBE823-5242-22E1-89A0-74F03ADA6B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4C8ACF3-D5A2-C111-93C1-7D646E189C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5E57D64-7532-A829-E9CF-1159F9AA48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259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hyperlink" Target="http://www.lionsclubs.org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13.emf"/><Relationship Id="rId4" Type="http://schemas.openxmlformats.org/officeDocument/2006/relationships/image" Target="../media/image12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13.emf"/><Relationship Id="rId4" Type="http://schemas.openxmlformats.org/officeDocument/2006/relationships/image" Target="../media/image12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13.emf"/><Relationship Id="rId4" Type="http://schemas.openxmlformats.org/officeDocument/2006/relationships/image" Target="../media/image12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jpg"/><Relationship Id="rId4" Type="http://schemas.openxmlformats.org/officeDocument/2006/relationships/image" Target="../media/image1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ackground - Solid">
            <a:extLst>
              <a:ext uri="{FF2B5EF4-FFF2-40B4-BE49-F238E27FC236}">
                <a16:creationId xmlns:a16="http://schemas.microsoft.com/office/drawing/2014/main" id="{FA6F3AB3-2C1F-A844-8981-4F983B900005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44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7F32238-50AC-B241-8673-70E1D9E86A2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0000"/>
          </a:blip>
          <a:srcRect/>
          <a:stretch/>
        </p:blipFill>
        <p:spPr>
          <a:xfrm>
            <a:off x="9906000" y="-1"/>
            <a:ext cx="2286000" cy="2286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8A3D658-1C59-CF45-BFB2-3FC2D6F153F9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0000"/>
          </a:blip>
          <a:srcRect/>
          <a:stretch/>
        </p:blipFill>
        <p:spPr>
          <a:xfrm rot="10800000">
            <a:off x="-3" y="4572000"/>
            <a:ext cx="2286000" cy="2286000"/>
          </a:xfrm>
          <a:prstGeom prst="rect">
            <a:avLst/>
          </a:prstGeom>
        </p:spPr>
      </p:pic>
      <p:sp>
        <p:nvSpPr>
          <p:cNvPr id="21" name="Page Number - White">
            <a:extLst>
              <a:ext uri="{FF2B5EF4-FFF2-40B4-BE49-F238E27FC236}">
                <a16:creationId xmlns:a16="http://schemas.microsoft.com/office/drawing/2014/main" id="{76A478BC-656F-F14D-AD96-832D42C7AD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ea typeface="ヒラギノ角ゴ Pro W3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ヒラギノ角ゴ Pro W3" charset="0"/>
            </a:endParaRPr>
          </a:p>
        </p:txBody>
      </p:sp>
      <p:sp>
        <p:nvSpPr>
          <p:cNvPr id="3" name="Body Copy">
            <a:extLst>
              <a:ext uri="{FF2B5EF4-FFF2-40B4-BE49-F238E27FC236}">
                <a16:creationId xmlns:a16="http://schemas.microsoft.com/office/drawing/2014/main" id="{F296EA79-2CC8-47AE-80BA-B3303F2E67DC}"/>
              </a:ext>
            </a:extLst>
          </p:cNvPr>
          <p:cNvSpPr txBox="1">
            <a:spLocks/>
          </p:cNvSpPr>
          <p:nvPr/>
        </p:nvSpPr>
        <p:spPr>
          <a:xfrm>
            <a:off x="762000" y="2972230"/>
            <a:ext cx="10668000" cy="838200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4400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지역위원장ㆍ지대위원장</a:t>
            </a:r>
            <a:r>
              <a:rPr lang="ko-KR" altLang="en-US" sz="44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과정</a:t>
            </a:r>
          </a:p>
        </p:txBody>
      </p:sp>
      <p:pic>
        <p:nvPicPr>
          <p:cNvPr id="2" name="Picture 1" descr="lionlogo_white.eps">
            <a:extLst>
              <a:ext uri="{FF2B5EF4-FFF2-40B4-BE49-F238E27FC236}">
                <a16:creationId xmlns:a16="http://schemas.microsoft.com/office/drawing/2014/main" id="{C9CA956A-4D34-AA22-F5D0-0031E0AA94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2297" y="298627"/>
            <a:ext cx="1451429" cy="1415871"/>
          </a:xfrm>
          <a:prstGeom prst="rect">
            <a:avLst/>
          </a:prstGeom>
        </p:spPr>
      </p:pic>
      <p:sp>
        <p:nvSpPr>
          <p:cNvPr id="5" name="Yellow Bar">
            <a:extLst>
              <a:ext uri="{FF2B5EF4-FFF2-40B4-BE49-F238E27FC236}">
                <a16:creationId xmlns:a16="http://schemas.microsoft.com/office/drawing/2014/main" id="{3C7D8F47-4B1F-44C3-0564-27428DF69746}"/>
              </a:ext>
            </a:extLst>
          </p:cNvPr>
          <p:cNvSpPr/>
          <p:nvPr/>
        </p:nvSpPr>
        <p:spPr>
          <a:xfrm flipV="1">
            <a:off x="4078603" y="2743020"/>
            <a:ext cx="4048406" cy="45719"/>
          </a:xfrm>
          <a:prstGeom prst="rect">
            <a:avLst/>
          </a:prstGeom>
          <a:solidFill>
            <a:srgbClr val="B3B2B1"/>
          </a:solidFill>
          <a:ln>
            <a:solidFill>
              <a:srgbClr val="B3B2B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5565A"/>
                </a:solidFill>
                <a:effectLst/>
                <a:uLnTx/>
                <a:uFillTx/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B1295F7F-9D73-AF01-FF91-6BC6448739E0}"/>
              </a:ext>
            </a:extLst>
          </p:cNvPr>
          <p:cNvSpPr txBox="1">
            <a:spLocks/>
          </p:cNvSpPr>
          <p:nvPr/>
        </p:nvSpPr>
        <p:spPr>
          <a:xfrm>
            <a:off x="762000" y="1889979"/>
            <a:ext cx="10668000" cy="838200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38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3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연수교재</a:t>
            </a: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38EA2859-2E67-076B-4B70-D8B899CFFEE1}"/>
              </a:ext>
            </a:extLst>
          </p:cNvPr>
          <p:cNvSpPr txBox="1">
            <a:spLocks/>
          </p:cNvSpPr>
          <p:nvPr/>
        </p:nvSpPr>
        <p:spPr>
          <a:xfrm>
            <a:off x="768806" y="5003984"/>
            <a:ext cx="10668000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한국연합회 </a:t>
            </a: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연수위원회</a:t>
            </a:r>
          </a:p>
        </p:txBody>
      </p:sp>
    </p:spTree>
    <p:extLst>
      <p:ext uri="{BB962C8B-B14F-4D97-AF65-F5344CB8AC3E}">
        <p14:creationId xmlns:p14="http://schemas.microsoft.com/office/powerpoint/2010/main" val="794035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242C84-4DF8-7FBB-17CA-0BCA75000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D4DA9A4-0CDB-3003-E02A-8C749049CF43}"/>
              </a:ext>
            </a:extLst>
          </p:cNvPr>
          <p:cNvSpPr/>
          <p:nvPr/>
        </p:nvSpPr>
        <p:spPr>
          <a:xfrm>
            <a:off x="-1" y="-4929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2C801066-24BB-F807-4BB7-9632C6192737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552E086E-E0D5-29CE-6F83-B5D903F4328A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598B649-B78C-F8D0-3BCD-3DB338A68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3F4FDA9B-2F82-09C2-711D-3166AA8A8FD0}"/>
              </a:ext>
            </a:extLst>
          </p:cNvPr>
          <p:cNvSpPr txBox="1">
            <a:spLocks/>
          </p:cNvSpPr>
          <p:nvPr/>
        </p:nvSpPr>
        <p:spPr>
          <a:xfrm>
            <a:off x="3010451" y="387422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5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세션목표</a:t>
            </a:r>
            <a:endParaRPr lang="ko-KR" sz="50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0211F964-6CD9-7538-DD93-3DABE87209A9}"/>
              </a:ext>
            </a:extLst>
          </p:cNvPr>
          <p:cNvSpPr txBox="1">
            <a:spLocks/>
          </p:cNvSpPr>
          <p:nvPr/>
        </p:nvSpPr>
        <p:spPr>
          <a:xfrm>
            <a:off x="2795337" y="1892848"/>
            <a:ext cx="8389006" cy="4507878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지역위원장과 지대위원장의 역할과 임무를 이해한다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국제협회 우선 사업을 이해하고 홍보한다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모든 </a:t>
            </a:r>
            <a:r>
              <a:rPr lang="ko-KR" altLang="en-US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라이온스</a:t>
            </a: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앱에 접속 방법을 이해한다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.</a:t>
            </a:r>
          </a:p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국제협회 구조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표준 지구 조직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표준 클럽조직을 이해한다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.</a:t>
            </a:r>
          </a:p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지구와 클럽에서 행해지는 모든 행사의 성격을 이해한다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지역 라이온에게 학습이나 봉사의 동기부여의 필요성을 이해한다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.</a:t>
            </a:r>
          </a:p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회원 관리와 신입회원 영입을 위해 노력한다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.</a:t>
            </a:r>
          </a:p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클럽 성공을 위한 계획수립 방법을 이해한다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.</a:t>
            </a:r>
            <a:endParaRPr lang="en-US" altLang="ko-KR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  <a:p>
            <a:pPr>
              <a:lnSpc>
                <a:spcPct val="150000"/>
              </a:lnSpc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  </a:t>
            </a:r>
            <a:endParaRPr lang="en-US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509569AD-2A50-3846-0F7B-88D1F4F98B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Yellow Bar">
            <a:extLst>
              <a:ext uri="{FF2B5EF4-FFF2-40B4-BE49-F238E27FC236}">
                <a16:creationId xmlns:a16="http://schemas.microsoft.com/office/drawing/2014/main" id="{47685F43-8141-7897-06C0-965383DCD61F}"/>
              </a:ext>
            </a:extLst>
          </p:cNvPr>
          <p:cNvSpPr/>
          <p:nvPr/>
        </p:nvSpPr>
        <p:spPr>
          <a:xfrm>
            <a:off x="2877072" y="1440503"/>
            <a:ext cx="6855306" cy="101544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fontAlgn="base"/>
            <a:endParaRPr lang="en-US" altLang="ko-KR" b="1" dirty="0"/>
          </a:p>
          <a:p>
            <a:pPr fontAlgn="base"/>
            <a:endParaRPr lang="en-US" altLang="ko-KR" b="1" dirty="0"/>
          </a:p>
          <a:p>
            <a:pPr fontAlgn="base"/>
            <a:endParaRPr lang="en-US" altLang="ko-KR" b="1" dirty="0"/>
          </a:p>
          <a:p>
            <a:pPr fontAlgn="base"/>
            <a:endParaRPr lang="en-US" altLang="ko-KR" b="1" dirty="0"/>
          </a:p>
          <a:p>
            <a:pPr fontAlgn="base"/>
            <a:endParaRPr lang="en-US" altLang="ko-KR" sz="2600" b="1" dirty="0"/>
          </a:p>
          <a:p>
            <a:pPr fontAlgn="base"/>
            <a:endParaRPr lang="en-US" altLang="ko-KR" sz="2600" b="1" dirty="0"/>
          </a:p>
        </p:txBody>
      </p:sp>
    </p:spTree>
    <p:extLst>
      <p:ext uri="{BB962C8B-B14F-4D97-AF65-F5344CB8AC3E}">
        <p14:creationId xmlns:p14="http://schemas.microsoft.com/office/powerpoint/2010/main" val="4025623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7E51D8-6D99-CE6A-1865-E33420740705}"/>
              </a:ext>
            </a:extLst>
          </p:cNvPr>
          <p:cNvSpPr/>
          <p:nvPr/>
        </p:nvSpPr>
        <p:spPr>
          <a:xfrm>
            <a:off x="-2" y="37"/>
            <a:ext cx="12291463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b="1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9FF476D4-4400-0D50-E7EC-F31E01DA0587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D9792A33-E211-BA7A-8E52-5933EC54EA19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B84CCEC-E010-A329-7DEB-45C496DF5C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57B03F41-C685-848A-E415-7707553D0037}"/>
              </a:ext>
            </a:extLst>
          </p:cNvPr>
          <p:cNvSpPr txBox="1">
            <a:spLocks/>
          </p:cNvSpPr>
          <p:nvPr/>
        </p:nvSpPr>
        <p:spPr>
          <a:xfrm>
            <a:off x="2566301" y="1065220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5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I. </a:t>
            </a:r>
            <a:r>
              <a:rPr lang="ko-KR" altLang="en-US" sz="5000" b="1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국제협회</a:t>
            </a:r>
            <a:r>
              <a:rPr lang="ko-KR" altLang="en-US" sz="5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우선 사업</a:t>
            </a:r>
            <a:endParaRPr lang="ko-KR" sz="50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71CA3676-AC0E-2AC5-8845-01E32B7CBDBC}"/>
              </a:ext>
            </a:extLst>
          </p:cNvPr>
          <p:cNvSpPr txBox="1">
            <a:spLocks/>
          </p:cNvSpPr>
          <p:nvPr/>
        </p:nvSpPr>
        <p:spPr>
          <a:xfrm>
            <a:off x="2679245" y="2936549"/>
            <a:ext cx="8703130" cy="2778807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latinLnBrk="0"/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『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국제재단 지원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』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처럼 우리 </a:t>
            </a:r>
            <a:r>
              <a:rPr lang="ko-KR" altLang="en-US" sz="2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라이온스가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존속하는 한 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/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지속적으로 진행되는 우선 사업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/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/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『 Mission 1.5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달성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』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 같이 상황에 따라 목표를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/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정하여 일정기간 동안 한시적으로 실시하는 우선 사업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SzPct val="120000"/>
            </a:pPr>
            <a:endParaRPr lang="en-US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A8C81C8-1271-6810-8E6A-051530F7A8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Yellow Bar">
            <a:extLst>
              <a:ext uri="{FF2B5EF4-FFF2-40B4-BE49-F238E27FC236}">
                <a16:creationId xmlns:a16="http://schemas.microsoft.com/office/drawing/2014/main" id="{726A02D3-EBD0-75F2-71DD-2BAD32CE844A}"/>
              </a:ext>
            </a:extLst>
          </p:cNvPr>
          <p:cNvSpPr/>
          <p:nvPr/>
        </p:nvSpPr>
        <p:spPr>
          <a:xfrm>
            <a:off x="2608184" y="2194440"/>
            <a:ext cx="6120991" cy="125014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2767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7E51D8-6D99-CE6A-1865-E3342074070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9FF476D4-4400-0D50-E7EC-F31E01DA0587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D9792A33-E211-BA7A-8E52-5933EC54EA19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B84CCEC-E010-A329-7DEB-45C496DF5C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57B03F41-C685-848A-E415-7707553D0037}"/>
              </a:ext>
            </a:extLst>
          </p:cNvPr>
          <p:cNvSpPr txBox="1">
            <a:spLocks/>
          </p:cNvSpPr>
          <p:nvPr/>
        </p:nvSpPr>
        <p:spPr>
          <a:xfrm>
            <a:off x="2628829" y="631084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5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I. </a:t>
            </a:r>
            <a:r>
              <a:rPr lang="ko-KR" altLang="en-US" sz="5000" b="1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국제협회</a:t>
            </a:r>
            <a:r>
              <a:rPr lang="ko-KR" altLang="en-US" sz="5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우선 사업</a:t>
            </a:r>
            <a:endParaRPr lang="ko-KR" sz="50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71CA3676-AC0E-2AC5-8845-01E32B7CBDBC}"/>
              </a:ext>
            </a:extLst>
          </p:cNvPr>
          <p:cNvSpPr txBox="1">
            <a:spLocks/>
          </p:cNvSpPr>
          <p:nvPr/>
        </p:nvSpPr>
        <p:spPr>
          <a:xfrm>
            <a:off x="2765096" y="2409603"/>
            <a:ext cx="9064117" cy="336474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latinLnBrk="0"/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현재의 우선 사업 </a:t>
            </a:r>
          </a:p>
          <a:p>
            <a:pPr latinLnBrk="0"/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LCIF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</a:t>
            </a:r>
          </a:p>
          <a:p>
            <a:pPr latinLnBrk="0"/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Mission 1.5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달성 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/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(2027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일까지 회원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150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 달성 목표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atinLnBrk="0"/>
            <a:endParaRPr lang="ko-KR" altLang="en-US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/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◈ </a:t>
            </a:r>
            <a:r>
              <a:rPr lang="ko-KR" altLang="en-US" sz="2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지도자들이 국제협회의 우선 사업을 지원하는 방법은 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/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우선 사업을 단순히 이해하는 정도에 그쳐서는 안 되고 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/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이를 적극적으로 실천하여 모범을 보여야 하는 것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A8C81C8-1271-6810-8E6A-051530F7A8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Yellow Bar">
            <a:extLst>
              <a:ext uri="{FF2B5EF4-FFF2-40B4-BE49-F238E27FC236}">
                <a16:creationId xmlns:a16="http://schemas.microsoft.com/office/drawing/2014/main" id="{726A02D3-EBD0-75F2-71DD-2BAD32CE844A}"/>
              </a:ext>
            </a:extLst>
          </p:cNvPr>
          <p:cNvSpPr/>
          <p:nvPr/>
        </p:nvSpPr>
        <p:spPr>
          <a:xfrm>
            <a:off x="2784753" y="1768561"/>
            <a:ext cx="6167763" cy="152529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132345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7E51D8-6D99-CE6A-1865-E33420740705}"/>
              </a:ext>
            </a:extLst>
          </p:cNvPr>
          <p:cNvSpPr/>
          <p:nvPr/>
        </p:nvSpPr>
        <p:spPr>
          <a:xfrm>
            <a:off x="0" y="-4929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9FF476D4-4400-0D50-E7EC-F31E01DA0587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D9792A33-E211-BA7A-8E52-5933EC54EA19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B84CCEC-E010-A329-7DEB-45C496DF5C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57B03F41-C685-848A-E415-7707553D0037}"/>
              </a:ext>
            </a:extLst>
          </p:cNvPr>
          <p:cNvSpPr txBox="1">
            <a:spLocks/>
          </p:cNvSpPr>
          <p:nvPr/>
        </p:nvSpPr>
        <p:spPr>
          <a:xfrm>
            <a:off x="2829551" y="644353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5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I. </a:t>
            </a:r>
            <a:r>
              <a:rPr lang="ko-KR" altLang="en-US" sz="5000" b="1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국제협회</a:t>
            </a:r>
            <a:r>
              <a:rPr lang="ko-KR" altLang="en-US" sz="5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우선 사업</a:t>
            </a:r>
            <a:endParaRPr lang="ko-KR" sz="50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71CA3676-AC0E-2AC5-8845-01E32B7CBDBC}"/>
              </a:ext>
            </a:extLst>
          </p:cNvPr>
          <p:cNvSpPr txBox="1">
            <a:spLocks/>
          </p:cNvSpPr>
          <p:nvPr/>
        </p:nvSpPr>
        <p:spPr>
          <a:xfrm>
            <a:off x="2237692" y="2484335"/>
            <a:ext cx="9299465" cy="336474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latinLnBrk="0"/>
            <a:r>
              <a:rPr lang="en-US" altLang="ko-KR" sz="26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sz="26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지원방법</a:t>
            </a:r>
            <a:endParaRPr lang="en-US" altLang="ko-KR" sz="26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200000"/>
              </a:lnSpc>
            </a:pP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LCIF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지원의 경우</a:t>
            </a:r>
          </a:p>
          <a:p>
            <a:pPr latinLnBrk="0"/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지도자들이 직접 각종 교부금 내용을 홍보하고 재단에 기부하는 것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/>
            <a:endParaRPr lang="ko-KR" altLang="en-US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/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2)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Mission 1.5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달성의 경우</a:t>
            </a:r>
          </a:p>
          <a:p>
            <a:pPr latinLnBrk="0"/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지도자들이 우리의 회원 감소에 대한 심각성을 적극 홍보하고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latinLnBrk="0"/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지도자 자신이 직접 신입회원을 영입하고 신생 클럽을 조직하는 것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A8C81C8-1271-6810-8E6A-051530F7A8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Yellow Bar">
            <a:extLst>
              <a:ext uri="{FF2B5EF4-FFF2-40B4-BE49-F238E27FC236}">
                <a16:creationId xmlns:a16="http://schemas.microsoft.com/office/drawing/2014/main" id="{726A02D3-EBD0-75F2-71DD-2BAD32CE844A}"/>
              </a:ext>
            </a:extLst>
          </p:cNvPr>
          <p:cNvSpPr/>
          <p:nvPr/>
        </p:nvSpPr>
        <p:spPr>
          <a:xfrm>
            <a:off x="2931632" y="1738718"/>
            <a:ext cx="6056251" cy="139147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10932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26E02-8219-E3A2-BF81-6A0F159CA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BA9A6769-C770-91A5-8832-7DEEC9063015}"/>
              </a:ext>
            </a:extLst>
          </p:cNvPr>
          <p:cNvSpPr/>
          <p:nvPr/>
        </p:nvSpPr>
        <p:spPr>
          <a:xfrm>
            <a:off x="0" y="14288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4C6928B4-4057-52F2-27AF-4B0363F489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770" y="14288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F280200A-B973-DF4D-CF0F-C8EB28F77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8138679-B534-2E88-D48E-382E320CB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EDC4135D-EED3-9662-9867-B00DCE64AD1C}"/>
              </a:ext>
            </a:extLst>
          </p:cNvPr>
          <p:cNvSpPr txBox="1">
            <a:spLocks/>
          </p:cNvSpPr>
          <p:nvPr/>
        </p:nvSpPr>
        <p:spPr>
          <a:xfrm>
            <a:off x="1824240" y="1725897"/>
            <a:ext cx="7033600" cy="918563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지역위원장과 지대위원장의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역할</a:t>
            </a:r>
            <a:endParaRPr lang="en-US" altLang="ko-KR" sz="28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784DA286-56BF-0735-9A57-058BA00300D9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7EB4DBE-89C3-6561-3790-EAB6B73627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082816" y="2827463"/>
            <a:ext cx="96524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⒧ 지구 총재가 성공적인 업무 수행을 하는 데 핵심적인 역할을 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⑵ 지역 내 최고 행정 임원으로 지구와 클럽 간의 가교역할을 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⑶ 지구 내에서 클럽과 가장 가까운 지구 임원회 구성원이다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⑷ 클럽이 성공을 거두는 데 도움을 줄 수 있다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⑸ 강한 클럽 양성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유지의 견인차 역할을 한다</a:t>
            </a:r>
            <a:r>
              <a:rPr lang="en-US" altLang="ko-KR" sz="2400" b="1" dirty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2" name="Body Copy">
            <a:extLst>
              <a:ext uri="{FF2B5EF4-FFF2-40B4-BE49-F238E27FC236}">
                <a16:creationId xmlns:a16="http://schemas.microsoft.com/office/drawing/2014/main" id="{A19D192A-F4DA-D7BF-B96C-A2B5D224DB84}"/>
              </a:ext>
            </a:extLst>
          </p:cNvPr>
          <p:cNvSpPr txBox="1">
            <a:spLocks/>
          </p:cNvSpPr>
          <p:nvPr/>
        </p:nvSpPr>
        <p:spPr>
          <a:xfrm>
            <a:off x="237238" y="197291"/>
            <a:ext cx="11805992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1.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지역위원장과 지대위원장의 역할과 임무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267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26E02-8219-E3A2-BF81-6A0F159CA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BA9A6769-C770-91A5-8832-7DEEC9063015}"/>
              </a:ext>
            </a:extLst>
          </p:cNvPr>
          <p:cNvSpPr/>
          <p:nvPr/>
        </p:nvSpPr>
        <p:spPr>
          <a:xfrm>
            <a:off x="0" y="14288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4C6928B4-4057-52F2-27AF-4B0363F489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144" y="14288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F280200A-B973-DF4D-CF0F-C8EB28F77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8138679-B534-2E88-D48E-382E320CB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784DA286-56BF-0735-9A57-058BA00300D9}"/>
              </a:ext>
            </a:extLst>
          </p:cNvPr>
          <p:cNvSpPr/>
          <p:nvPr/>
        </p:nvSpPr>
        <p:spPr>
          <a:xfrm rot="10800000">
            <a:off x="0" y="14288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7EB4DBE-89C3-6561-3790-EAB6B73627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13" name="Headline">
            <a:extLst>
              <a:ext uri="{FF2B5EF4-FFF2-40B4-BE49-F238E27FC236}">
                <a16:creationId xmlns:a16="http://schemas.microsoft.com/office/drawing/2014/main" id="{EDC4135D-EED3-9662-9867-B00DCE64AD1C}"/>
              </a:ext>
            </a:extLst>
          </p:cNvPr>
          <p:cNvSpPr txBox="1">
            <a:spLocks/>
          </p:cNvSpPr>
          <p:nvPr/>
        </p:nvSpPr>
        <p:spPr>
          <a:xfrm>
            <a:off x="1741543" y="660789"/>
            <a:ext cx="7033600" cy="918563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지역위원장과 지대위원장의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임무</a:t>
            </a:r>
            <a:endParaRPr lang="en-US" altLang="ko-KR" sz="28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209712" y="1832426"/>
            <a:ext cx="9369716" cy="4364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⒧ 지구 임원의 임무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총재 중점사업 홍보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총재 대변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총재 자문위원회 위원장으로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 위원회의 정기회의 소집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 증강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지도력 개발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 관련 등 클럽 지원 방법 논의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총재 자문위원회의 보고서 작성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 협회와 지구총재에게 사본 송부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기타 국제이사회의 지시 관련 직무와 활동 수행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 내 각 클럽의 정기회의 방문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신생 클럽 조직 및 약체 클럽 강화 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721387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26E02-8219-E3A2-BF81-6A0F159CA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BA9A6769-C770-91A5-8832-7DEEC9063015}"/>
              </a:ext>
            </a:extLst>
          </p:cNvPr>
          <p:cNvSpPr/>
          <p:nvPr/>
        </p:nvSpPr>
        <p:spPr>
          <a:xfrm>
            <a:off x="0" y="14288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4C6928B4-4057-52F2-27AF-4B0363F489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14288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F280200A-B973-DF4D-CF0F-C8EB28F77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8138679-B534-2E88-D48E-382E320CB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784DA286-56BF-0735-9A57-058BA00300D9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7EB4DBE-89C3-6561-3790-EAB6B73627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742292" y="1034798"/>
            <a:ext cx="6743700" cy="5449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⑵ 지역 임원의 임무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endParaRPr lang="en-US" altLang="ko-KR" sz="1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endParaRPr lang="ko-KR" altLang="en-US" sz="1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개선 계획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(CQI)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홍보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조직 및 지역내 클럽 활동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현황 정보 획득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복합지구의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지도력 개발 기회 홍보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글로벌 봉사 사업의 홍보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 협회에서 소속 지역 클럽 대변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 내의 사업 추진 상황 감독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우수 클럽 선발 및 포상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회원 증강 및 지원 계획 수립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연간 일정 계획 수립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각종 보고서 제출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384199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96B943-A17B-CE4C-82B6-1E4157378B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2857B16D-0B37-6968-CC5D-6C668095929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5F1FC5A1-76A0-08E9-B6E1-D0D2DEAF87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125122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A186C7FA-13E5-FC74-874A-3BB28FF6B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182FE3F-3C3D-B2D1-7C59-C68C04E4EA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BBC1E77C-A361-DEE2-5DB2-4E5AAE903975}"/>
              </a:ext>
            </a:extLst>
          </p:cNvPr>
          <p:cNvSpPr txBox="1">
            <a:spLocks/>
          </p:cNvSpPr>
          <p:nvPr/>
        </p:nvSpPr>
        <p:spPr>
          <a:xfrm>
            <a:off x="664130" y="0"/>
            <a:ext cx="10900023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최초 </a:t>
            </a:r>
            <a:r>
              <a:rPr lang="en-US" altLang="ko-KR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LION</a:t>
            </a:r>
            <a:r>
              <a:rPr lang="ko-KR" altLang="en-US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PORTAL </a:t>
            </a:r>
            <a:r>
              <a:rPr lang="ko-KR" altLang="en-US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 방법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8274E41-2269-0FF9-0F99-4837E5868C68}"/>
              </a:ext>
            </a:extLst>
          </p:cNvPr>
          <p:cNvSpPr txBox="1">
            <a:spLocks/>
          </p:cNvSpPr>
          <p:nvPr/>
        </p:nvSpPr>
        <p:spPr>
          <a:xfrm>
            <a:off x="2957308" y="1465766"/>
            <a:ext cx="8753009" cy="49623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sz="2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홈페이지</a:t>
            </a:r>
            <a:r>
              <a:rPr lang="ko-KR" altLang="en-US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www.lionsclubs.org</a:t>
            </a:r>
            <a:r>
              <a:rPr lang="en-US" altLang="ko-KR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</a:t>
            </a:r>
            <a:endParaRPr lang="en-US" altLang="ko-KR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오른쪽 상단 메뉴 중 </a:t>
            </a:r>
            <a:r>
              <a:rPr lang="en-US" altLang="ko-KR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LION PORTAL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 </a:t>
            </a:r>
            <a:endParaRPr lang="en-US" altLang="ko-KR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– </a:t>
            </a:r>
            <a:r>
              <a:rPr lang="en-US" altLang="ko-KR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Don’t Have An Account?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 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</a:t>
            </a: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이름</a:t>
            </a:r>
            <a:r>
              <a:rPr lang="en-US" altLang="ko-KR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이메일 입력 후 등록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누르면</a:t>
            </a:r>
            <a:endParaRPr lang="en-US" altLang="ko-KR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국제협회에서 기입한 이메일로 가입 승인 메일 발송 </a:t>
            </a:r>
            <a:endParaRPr lang="en-US" altLang="ko-KR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다시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LION PORTAL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Username/Password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입력하고 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Log In</a:t>
            </a: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Username : </a:t>
            </a:r>
            <a:r>
              <a:rPr lang="ko-KR" altLang="en-US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이메일 주소</a:t>
            </a:r>
            <a:r>
              <a:rPr lang="en-US" altLang="ko-KR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국제협회에서 승인 받은</a:t>
            </a:r>
            <a:r>
              <a:rPr lang="en-US" altLang="ko-KR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Password: </a:t>
            </a:r>
            <a:r>
              <a:rPr lang="ko-KR" altLang="en-US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첫 글자를 대문자로 한 영문</a:t>
            </a:r>
            <a:r>
              <a:rPr lang="en-US" altLang="ko-KR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숫자</a:t>
            </a:r>
            <a:r>
              <a:rPr lang="en-US" altLang="ko-KR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특수기호로 조합</a:t>
            </a:r>
            <a:endParaRPr lang="en-US" altLang="ko-KR" sz="2000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7D8ED5D5-6EAA-6E22-2D4F-BECF808CD909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D4119E2-E592-EB3B-9B7A-319523850C8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2559B3BB-9972-7488-ED3D-CEFB5F2D2D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258" y="1851633"/>
            <a:ext cx="2239663" cy="1918155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2E1B7A06-E328-715D-8561-E4EF311D15D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83" y="4071458"/>
            <a:ext cx="2266238" cy="2334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8500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B64F-4A11-15D4-450A-36FB716B00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401B65D0-9605-CB81-F006-88DF6B6A39E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9B0508EB-FDCC-7345-4B19-79D2DBF756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4733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586D524B-8AD9-945A-9B8A-8FAA5793D3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10FE3A6-8954-F3C3-6503-DE35E1D0A7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E8F3B8AD-0360-CAD6-5E25-7EDDC24F3B75}"/>
              </a:ext>
            </a:extLst>
          </p:cNvPr>
          <p:cNvSpPr txBox="1">
            <a:spLocks/>
          </p:cNvSpPr>
          <p:nvPr/>
        </p:nvSpPr>
        <p:spPr>
          <a:xfrm>
            <a:off x="18142" y="211578"/>
            <a:ext cx="10900023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+mj-ea"/>
                <a:ea typeface="+mj-ea"/>
                <a:cs typeface="Arial Narrow" panose="020B0604020202020204" pitchFamily="34" charset="0"/>
              </a:rPr>
              <a:t>            </a:t>
            </a: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3. </a:t>
            </a:r>
            <a:r>
              <a:rPr lang="ko-KR" altLang="en-US" sz="4000" b="1" dirty="0" err="1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라이온스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 앱 접속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185C6C0E-E8A6-F9E1-AD20-47103109E090}"/>
              </a:ext>
            </a:extLst>
          </p:cNvPr>
          <p:cNvSpPr txBox="1">
            <a:spLocks/>
          </p:cNvSpPr>
          <p:nvPr/>
        </p:nvSpPr>
        <p:spPr>
          <a:xfrm>
            <a:off x="2567600" y="2045777"/>
            <a:ext cx="8006057" cy="3583243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멤버십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임원 기록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수상 기록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소속 복합지구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클럽 봉사 내역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Learn 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온라인 학습 자료와 연수회 정보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보고서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/insights 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레오 등 자료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Shop 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용품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공식 상품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추가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협회 등 정보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11CBE5C8-96E3-EC9F-8750-12D64BCEE6BB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96109903-F81A-CAD9-157D-614C2BFFE3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439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74A847-CB2D-85F4-EF74-51455B13C1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25E9F593-55C9-F672-E2F1-03B8E76D61AB}"/>
              </a:ext>
            </a:extLst>
          </p:cNvPr>
          <p:cNvSpPr/>
          <p:nvPr/>
        </p:nvSpPr>
        <p:spPr>
          <a:xfrm>
            <a:off x="3854" y="16071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EEC75F45-09F0-9513-51FC-47BD2B2253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effectLst>
            <a:softEdge rad="25400"/>
          </a:effectLst>
          <a:scene3d>
            <a:camera prst="orthographicFront"/>
            <a:lightRig rig="threePt" dir="t"/>
          </a:scene3d>
          <a:sp3d contourW="12700">
            <a:bevelT w="165100" prst="coolSlant"/>
            <a:contourClr>
              <a:schemeClr val="accent1">
                <a:lumMod val="60000"/>
                <a:lumOff val="40000"/>
              </a:schemeClr>
            </a:contourClr>
          </a:sp3d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3217C6B4-1372-0E0C-8DC8-269107302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89EDE8D3-B40A-21A0-24B6-DF16C4A9EA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A4E52E73-6D34-BDF9-F188-0BCB2D028712}"/>
              </a:ext>
            </a:extLst>
          </p:cNvPr>
          <p:cNvSpPr txBox="1">
            <a:spLocks/>
          </p:cNvSpPr>
          <p:nvPr/>
        </p:nvSpPr>
        <p:spPr>
          <a:xfrm>
            <a:off x="3854" y="895682"/>
            <a:ext cx="10538506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               4.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각 조직의 구조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AC58C568-AAD1-A4C9-DFB1-F016AC87E27C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2B9CD18-3C7D-CE48-D431-08BFAB5EED1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1D97322-9EF7-D775-9EC2-C26910980EAF}"/>
              </a:ext>
            </a:extLst>
          </p:cNvPr>
          <p:cNvSpPr txBox="1"/>
          <p:nvPr/>
        </p:nvSpPr>
        <p:spPr>
          <a:xfrm>
            <a:off x="3342965" y="2511800"/>
            <a:ext cx="6162472" cy="3186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</a:t>
            </a:r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200000"/>
              </a:lnSpc>
              <a:buAutoNum type="arabicParenR"/>
            </a:pP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</a:t>
            </a:r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200000"/>
              </a:lnSpc>
              <a:buAutoNum type="arabicParenR"/>
            </a:pP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200000"/>
              </a:lnSpc>
              <a:buAutoNum type="arabicParenR"/>
            </a:pP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</a:t>
            </a:r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850559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C4001-B433-AABF-67F3-0AAE7F03EF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832B61DE-8506-C759-7C82-DABD22CE62C1}"/>
              </a:ext>
            </a:extLst>
          </p:cNvPr>
          <p:cNvSpPr/>
          <p:nvPr/>
        </p:nvSpPr>
        <p:spPr>
          <a:xfrm>
            <a:off x="0" y="8383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CAD1ACE5-6AE1-C9DD-2F6D-384F20E1A1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-8383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8915ECDF-8F72-1583-CF9E-0A8BCEA310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99BFDC6-ACC9-8353-5303-B216A88129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E7972BDD-0DA8-B510-F422-C740901433DB}"/>
              </a:ext>
            </a:extLst>
          </p:cNvPr>
          <p:cNvSpPr txBox="1">
            <a:spLocks/>
          </p:cNvSpPr>
          <p:nvPr/>
        </p:nvSpPr>
        <p:spPr>
          <a:xfrm>
            <a:off x="2250418" y="391463"/>
            <a:ext cx="7033600" cy="631425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0102AE5-E525-EEDA-FD27-C1CBEEF5302C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117A286C-0779-DC5E-87AF-A32FD731B5B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pic>
        <p:nvPicPr>
          <p:cNvPr id="2" name="Picture 0">
            <a:extLst>
              <a:ext uri="{FF2B5EF4-FFF2-40B4-BE49-F238E27FC236}">
                <a16:creationId xmlns:a16="http://schemas.microsoft.com/office/drawing/2014/main" id="{24B7D9EF-7200-0437-3F45-B20056A374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4483" y="1039654"/>
            <a:ext cx="8773779" cy="5662703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schemeClr val="accent1">
                <a:alpha val="40000"/>
              </a:schemeClr>
            </a:outerShdw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9144316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1CCA59-7E95-48B4-A2DA-E750BCCE2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06AB143A-F2AA-8C16-876F-CAFAC643560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F489CB98-E85A-04D9-C8C7-F13DAF4ABA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48" y="211579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4EF3AB25-B3BF-1861-3BB7-FA3CA61CAA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E3429199-599C-7A8B-5995-8E55546F28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81F3D7AA-2B1A-74C9-F373-465FF6981B14}"/>
              </a:ext>
            </a:extLst>
          </p:cNvPr>
          <p:cNvSpPr txBox="1">
            <a:spLocks/>
          </p:cNvSpPr>
          <p:nvPr/>
        </p:nvSpPr>
        <p:spPr>
          <a:xfrm>
            <a:off x="1837424" y="351486"/>
            <a:ext cx="7033600" cy="631425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8506EC4F-BFB4-C31A-CFEB-EFB9232D13EA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74B57BB4-723D-7EA2-D90B-3AB820097A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FB73BFF6-816A-8331-8D98-D1722C5D5B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036" y="1088701"/>
            <a:ext cx="8638463" cy="5606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881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C3FE19-68E9-62CC-4ECA-634A356E0F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D406D120-33C2-F843-7C31-5C3F21A33C8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C48A57F9-5181-18D0-DAFD-3BEBD37B10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48" y="211579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E6A1D22D-59A2-1BEA-A079-828A24D6FC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DAEB71F-7CA1-89AD-816F-C8DD90EC10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21AE6F6E-7851-337C-6346-DF023E854432}"/>
              </a:ext>
            </a:extLst>
          </p:cNvPr>
          <p:cNvSpPr txBox="1">
            <a:spLocks/>
          </p:cNvSpPr>
          <p:nvPr/>
        </p:nvSpPr>
        <p:spPr>
          <a:xfrm>
            <a:off x="1775123" y="368277"/>
            <a:ext cx="7033600" cy="631425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F0444F9D-B424-DB47-1D54-2D1F0A5E2A23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99F1DF88-CCC7-B17B-5A49-08D2C9A981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0EC61643-D906-6D5C-142D-557D34D9A7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626" y="999702"/>
            <a:ext cx="8668033" cy="556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7769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E72898-4789-1E7B-74C9-429FF00634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55EFE6CF-BFEC-496D-0328-17184F549BE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2DF8756F-3E00-2797-EBB7-5EB2AD8B7B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211579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FD8E3CAB-5660-7A43-91DC-C9C2A1BA96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21A377C6-1256-17C2-C119-091C10661F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CBEDE8FB-6751-6F40-ABC4-1A9BF03ABE2F}"/>
              </a:ext>
            </a:extLst>
          </p:cNvPr>
          <p:cNvSpPr txBox="1">
            <a:spLocks/>
          </p:cNvSpPr>
          <p:nvPr/>
        </p:nvSpPr>
        <p:spPr>
          <a:xfrm>
            <a:off x="1840661" y="313593"/>
            <a:ext cx="7033600" cy="631425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57DC2BF8-EF4E-FB23-1965-945B6C3CFBB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37A7E06B-2A3E-C84C-25FA-B006A09B71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ACA6AC40-42B6-CC13-D089-ABC3EE1960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746" y="945019"/>
            <a:ext cx="8503230" cy="5701402"/>
          </a:xfrm>
          <a:prstGeom prst="rect">
            <a:avLst/>
          </a:prstGeom>
          <a:ln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5550747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FA51EA-C845-F554-3195-97C2C23534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F80BB25C-20C4-5B58-1077-E3CA29C26D2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6077831F-4B8B-25BA-0749-5FA2919646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149133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336DC0C9-83F7-C8E7-9DAB-3BE5E2E3FE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255B0321-49D0-F6F5-D988-69F2F8C85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CDE34639-F0E8-50E0-A0BE-B49F0FE563B8}"/>
              </a:ext>
            </a:extLst>
          </p:cNvPr>
          <p:cNvSpPr txBox="1">
            <a:spLocks/>
          </p:cNvSpPr>
          <p:nvPr/>
        </p:nvSpPr>
        <p:spPr>
          <a:xfrm>
            <a:off x="161410" y="501011"/>
            <a:ext cx="9285967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ko-KR" altLang="en-US" sz="4000" b="1" dirty="0" err="1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각종 행사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F46470D5-A4DF-1D77-C725-36139E1FA249}"/>
              </a:ext>
            </a:extLst>
          </p:cNvPr>
          <p:cNvSpPr txBox="1">
            <a:spLocks/>
          </p:cNvSpPr>
          <p:nvPr/>
        </p:nvSpPr>
        <p:spPr>
          <a:xfrm>
            <a:off x="2589212" y="2279145"/>
            <a:ext cx="7956845" cy="3201703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월례 행사 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소속 클럽의 회의 및 행사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분기별 행사 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지대 회의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반기별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행사 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또는 </a:t>
            </a:r>
            <a:r>
              <a:rPr lang="ko-KR" altLang="en-US" sz="28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회의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연례행사 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8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연차대회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국제대회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포럼 등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96B7B0D9-B91F-5185-88E7-8B317354CCCC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294F7A35-FD19-2471-32DB-DBB1BAB6AC2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6795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9037B5-498E-BA5F-BB50-004409F2AE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2280EB6-D1B1-6FD8-65A8-74FB3F4F84B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50E8E58C-99CD-81D5-9FCC-EE3769ADD7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95A6A904-C6F6-1FC2-A1CE-3351DDA1C8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B324FB3B-1824-3DEF-D418-30D0B71398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B82EF0B-A06D-CA46-E105-45FC36CDFD03}"/>
              </a:ext>
            </a:extLst>
          </p:cNvPr>
          <p:cNvSpPr txBox="1">
            <a:spLocks/>
          </p:cNvSpPr>
          <p:nvPr/>
        </p:nvSpPr>
        <p:spPr>
          <a:xfrm>
            <a:off x="-932542" y="776642"/>
            <a:ext cx="12192000" cy="1229082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altLang="ko-KR" sz="4000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</a:t>
            </a: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동기부여</a:t>
            </a: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 포럼</a:t>
            </a: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연수</a:t>
            </a: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FB4FC438-B934-0F5A-AFDE-360CC9089FF2}"/>
              </a:ext>
            </a:extLst>
          </p:cNvPr>
          <p:cNvSpPr txBox="1">
            <a:spLocks/>
          </p:cNvSpPr>
          <p:nvPr/>
        </p:nvSpPr>
        <p:spPr>
          <a:xfrm>
            <a:off x="2392474" y="2665838"/>
            <a:ext cx="8722800" cy="2650160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 포럼 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 현안에 대한 문제 해결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지대 연수 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가장 효과가 좋은 형태의 교육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동기부여 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지역포럼 및 각종 연수 참가 권유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52888052-0039-2072-0F25-E0F82D8AE9A6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26B25EE7-CD2D-7C3D-071F-DD30CD06DC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647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D18670-0C5D-5D9A-4B7D-2E9AB8391E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448E7394-3D7C-8E6C-A8AC-4D8FA809096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E7855DE9-36E9-2FDF-8D88-79BE36B8DD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126519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D4AB1F5-2882-9C02-A4BF-9CB831033A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C0FA1DCB-6ED0-8409-9ABF-302E0AE65E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7CAAB7A9-5E4D-9F51-B28E-08DED0EBC7B1}"/>
              </a:ext>
            </a:extLst>
          </p:cNvPr>
          <p:cNvSpPr txBox="1">
            <a:spLocks/>
          </p:cNvSpPr>
          <p:nvPr/>
        </p:nvSpPr>
        <p:spPr>
          <a:xfrm>
            <a:off x="-87082" y="514137"/>
            <a:ext cx="12192000" cy="1229082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7.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 관리</a:t>
            </a: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신입회원 영입 노력 </a:t>
            </a:r>
            <a:endParaRPr lang="en-US" alt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EA7A724C-0383-F4A2-B049-3264D888F778}"/>
              </a:ext>
            </a:extLst>
          </p:cNvPr>
          <p:cNvSpPr txBox="1">
            <a:spLocks/>
          </p:cNvSpPr>
          <p:nvPr/>
        </p:nvSpPr>
        <p:spPr>
          <a:xfrm>
            <a:off x="2874365" y="2333615"/>
            <a:ext cx="7033600" cy="2650160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만족감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즐거움을 느끼는 요소 접목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각종 포상제도 활용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조직적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체계적인 지역 운영 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-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탈회 방지 노력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AD95467C-6B32-875B-C1BD-B976628DEEF7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25661CE4-D0EB-1852-154E-493346299F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9993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D4D50E-28F1-8872-C555-EABB589D1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020EF0D1-9551-8800-49F1-52FAD9243DB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BC610BE1-9B48-664E-C795-AF0F0F83C6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204241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6C8FA6E-CA75-BF7F-A7B4-E3F882F45B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1F1588DF-73A8-93DB-9178-3418BE90F2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6838FA6D-6761-DFE5-BD56-A9541ECE8245}"/>
              </a:ext>
            </a:extLst>
          </p:cNvPr>
          <p:cNvSpPr txBox="1">
            <a:spLocks/>
          </p:cNvSpPr>
          <p:nvPr/>
        </p:nvSpPr>
        <p:spPr>
          <a:xfrm>
            <a:off x="-891798" y="865198"/>
            <a:ext cx="11519014" cy="1229082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8.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성공을 위한 계획</a:t>
            </a:r>
            <a:endParaRPr lang="en-US" alt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EF86805C-7163-B435-2DF6-DD62A220AD4A}"/>
              </a:ext>
            </a:extLst>
          </p:cNvPr>
          <p:cNvSpPr txBox="1">
            <a:spLocks/>
          </p:cNvSpPr>
          <p:nvPr/>
        </p:nvSpPr>
        <p:spPr>
          <a:xfrm>
            <a:off x="2898402" y="2217907"/>
            <a:ext cx="7033600" cy="3558978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지도자 팀 구성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비전 구축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요구사항 평가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목표 달성을 위한 계획수립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성공 도약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30C7A608-2D7D-DB4F-136F-6C601CEF8607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FD9269E-4836-3F38-A777-5B2B22B50A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6893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8E4DE9F-3268-024C-8790-AD3A885B9154}"/>
              </a:ext>
            </a:extLst>
          </p:cNvPr>
          <p:cNvSpPr/>
          <p:nvPr/>
        </p:nvSpPr>
        <p:spPr>
          <a:xfrm>
            <a:off x="17585" y="52716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>
              <a:solidFill>
                <a:schemeClr val="lt1">
                  <a:alpha val="44000"/>
                </a:schemeClr>
              </a:solidFill>
            </a:endParaRPr>
          </a:p>
        </p:txBody>
      </p:sp>
      <p:sp>
        <p:nvSpPr>
          <p:cNvPr id="11" name="Page Number - Blue">
            <a:extLst>
              <a:ext uri="{FF2B5EF4-FFF2-40B4-BE49-F238E27FC236}">
                <a16:creationId xmlns:a16="http://schemas.microsoft.com/office/drawing/2014/main" id="{745AA923-2769-BE4F-81D3-55B5DB08E3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eaLnBrk="0" hangingPunct="0">
              <a:spcBef>
                <a:spcPct val="50000"/>
              </a:spcBef>
              <a:defRPr/>
            </a:pPr>
            <a:fld id="{CD81962F-67D4-FD44-86D5-55EBF96E0DB7}" type="slidenum">
              <a:rPr lang="en-US" sz="1000" smtClean="0">
                <a:solidFill>
                  <a:srgbClr val="00338D"/>
                </a:solidFill>
              </a:rPr>
              <a:pPr eaLnBrk="0" hangingPunct="0">
                <a:spcBef>
                  <a:spcPct val="50000"/>
                </a:spcBef>
                <a:defRPr/>
              </a:pPr>
              <a:t>20</a:t>
            </a:fld>
            <a:endParaRPr lang="en-US" sz="1000" dirty="0">
              <a:solidFill>
                <a:srgbClr val="00338D"/>
              </a:solidFill>
            </a:endParaRPr>
          </a:p>
        </p:txBody>
      </p:sp>
      <p:sp>
        <p:nvSpPr>
          <p:cNvPr id="2" name="Background - Solid">
            <a:extLst>
              <a:ext uri="{FF2B5EF4-FFF2-40B4-BE49-F238E27FC236}">
                <a16:creationId xmlns:a16="http://schemas.microsoft.com/office/drawing/2014/main" id="{F46A73ED-C1B5-B412-9FBF-5F58DD49581F}"/>
              </a:ext>
            </a:extLst>
          </p:cNvPr>
          <p:cNvSpPr/>
          <p:nvPr/>
        </p:nvSpPr>
        <p:spPr>
          <a:xfrm>
            <a:off x="17585" y="14303"/>
            <a:ext cx="12192000" cy="868681"/>
          </a:xfrm>
          <a:prstGeom prst="rect">
            <a:avLst/>
          </a:prstGeom>
          <a:gradFill>
            <a:gsLst>
              <a:gs pos="0">
                <a:srgbClr val="00338D"/>
              </a:gs>
              <a:gs pos="100000">
                <a:srgbClr val="7A2582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</a:endParaRPr>
          </a:p>
        </p:txBody>
      </p:sp>
      <p:sp>
        <p:nvSpPr>
          <p:cNvPr id="3" name="Background - Solid">
            <a:extLst>
              <a:ext uri="{FF2B5EF4-FFF2-40B4-BE49-F238E27FC236}">
                <a16:creationId xmlns:a16="http://schemas.microsoft.com/office/drawing/2014/main" id="{9276A9CB-AAF7-32AD-68DB-35B15F921C05}"/>
              </a:ext>
            </a:extLst>
          </p:cNvPr>
          <p:cNvSpPr/>
          <p:nvPr/>
        </p:nvSpPr>
        <p:spPr>
          <a:xfrm>
            <a:off x="-1524" y="640080"/>
            <a:ext cx="12193524" cy="228600"/>
          </a:xfrm>
          <a:prstGeom prst="rect">
            <a:avLst/>
          </a:prstGeom>
          <a:solidFill>
            <a:srgbClr val="0D2240">
              <a:alpha val="2097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E66B872B-0481-833F-52DA-FD00ED8C9B60}"/>
              </a:ext>
            </a:extLst>
          </p:cNvPr>
          <p:cNvSpPr txBox="1">
            <a:spLocks/>
          </p:cNvSpPr>
          <p:nvPr/>
        </p:nvSpPr>
        <p:spPr>
          <a:xfrm>
            <a:off x="2641033" y="2070402"/>
            <a:ext cx="7378865" cy="566098"/>
          </a:xfrm>
          <a:prstGeom prst="rect">
            <a:avLst/>
          </a:prstGeom>
        </p:spPr>
        <p:txBody>
          <a:bodyPr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3600" b="1" kern="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글로벌 회원 증강 프로그램 과정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275BB41-EE06-8352-D489-09D1C792014F}"/>
              </a:ext>
            </a:extLst>
          </p:cNvPr>
          <p:cNvGrpSpPr/>
          <p:nvPr/>
        </p:nvGrpSpPr>
        <p:grpSpPr>
          <a:xfrm>
            <a:off x="1213019" y="3842972"/>
            <a:ext cx="9764438" cy="2132018"/>
            <a:chOff x="1071642" y="2793787"/>
            <a:chExt cx="9865002" cy="2398901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E98B3AC3-2FE6-B373-5F3F-4A5B0EF03A5D}"/>
                </a:ext>
              </a:extLst>
            </p:cNvPr>
            <p:cNvSpPr/>
            <p:nvPr/>
          </p:nvSpPr>
          <p:spPr bwMode="auto">
            <a:xfrm>
              <a:off x="8537750" y="2793787"/>
              <a:ext cx="2398894" cy="2398894"/>
            </a:xfrm>
            <a:prstGeom prst="ellipse">
              <a:avLst/>
            </a:prstGeom>
            <a:solidFill>
              <a:srgbClr val="522D8A"/>
            </a:solidFill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marL="45720" algn="ctr">
                <a:spcBef>
                  <a:spcPts val="0"/>
                </a:spcBef>
                <a:spcAft>
                  <a:spcPts val="25"/>
                </a:spcAft>
                <a:buFont typeface="Helvetica" pitchFamily="84" charset="0"/>
                <a:buNone/>
              </a:pPr>
              <a:r>
                <a:rPr lang="ko-KR" altLang="en-US" sz="28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anose="020B0604020202020204" pitchFamily="34" charset="0"/>
                </a:rPr>
                <a:t>성공</a:t>
              </a:r>
            </a:p>
            <a:p>
              <a:pPr marL="45720" algn="ctr">
                <a:spcBef>
                  <a:spcPts val="0"/>
                </a:spcBef>
                <a:spcAft>
                  <a:spcPts val="25"/>
                </a:spcAft>
                <a:buFont typeface="Helvetica" pitchFamily="84" charset="0"/>
                <a:buNone/>
              </a:pPr>
              <a:r>
                <a:rPr lang="ko-KR" altLang="en-US" sz="28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anose="020B0604020202020204" pitchFamily="34" charset="0"/>
                </a:rPr>
                <a:t>도약</a:t>
              </a: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7A128666-43BD-036E-5197-B3B7C90592AA}"/>
                </a:ext>
              </a:extLst>
            </p:cNvPr>
            <p:cNvSpPr/>
            <p:nvPr/>
          </p:nvSpPr>
          <p:spPr bwMode="auto">
            <a:xfrm>
              <a:off x="6043522" y="2793787"/>
              <a:ext cx="2398894" cy="2398894"/>
            </a:xfrm>
            <a:prstGeom prst="ellipse">
              <a:avLst/>
            </a:prstGeom>
            <a:solidFill>
              <a:srgbClr val="00338D"/>
            </a:solidFill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609600" indent="-609600" algn="ctr">
                <a:buFont typeface="Helvetica" pitchFamily="84" charset="0"/>
                <a:buNone/>
              </a:pPr>
              <a:r>
                <a:rPr lang="ko-KR" altLang="en-US" sz="28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anose="020B0604020202020204" pitchFamily="34" charset="0"/>
                </a:rPr>
                <a:t>계획 </a:t>
              </a:r>
            </a:p>
            <a:p>
              <a:pPr marL="609600" indent="-609600" algn="ctr">
                <a:buFont typeface="Helvetica" pitchFamily="84" charset="0"/>
                <a:buNone/>
              </a:pPr>
              <a:r>
                <a:rPr lang="ko-KR" altLang="en-US" sz="28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anose="020B0604020202020204" pitchFamily="34" charset="0"/>
                </a:rPr>
                <a:t>수립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F45EA5A0-ED10-A84B-BCFD-175E18224F38}"/>
                </a:ext>
              </a:extLst>
            </p:cNvPr>
            <p:cNvSpPr/>
            <p:nvPr/>
          </p:nvSpPr>
          <p:spPr bwMode="auto">
            <a:xfrm>
              <a:off x="3557582" y="2793787"/>
              <a:ext cx="2398894" cy="2398894"/>
            </a:xfrm>
            <a:prstGeom prst="ellipse">
              <a:avLst/>
            </a:prstGeom>
            <a:solidFill>
              <a:srgbClr val="7A2582"/>
            </a:solidFill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609600" indent="-609600" algn="ctr">
                <a:buFont typeface="Helvetica" pitchFamily="84" charset="0"/>
                <a:buNone/>
              </a:pPr>
              <a:r>
                <a:rPr lang="ko-KR" altLang="en-US" sz="28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anose="020B0604020202020204" pitchFamily="34" charset="0"/>
                </a:rPr>
                <a:t>비전</a:t>
              </a:r>
            </a:p>
            <a:p>
              <a:pPr marL="609600" indent="-609600" algn="ctr">
                <a:buFont typeface="Helvetica" pitchFamily="84" charset="0"/>
                <a:buNone/>
              </a:pPr>
              <a:r>
                <a:rPr lang="ko-KR" altLang="en-US" sz="28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anose="020B0604020202020204" pitchFamily="34" charset="0"/>
                </a:rPr>
                <a:t>구축</a:t>
              </a: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C8B53C04-28BE-73F3-BEAD-F2B9F5BF49F1}"/>
                </a:ext>
              </a:extLst>
            </p:cNvPr>
            <p:cNvSpPr/>
            <p:nvPr/>
          </p:nvSpPr>
          <p:spPr bwMode="auto">
            <a:xfrm>
              <a:off x="1071642" y="2793794"/>
              <a:ext cx="2398894" cy="2398894"/>
            </a:xfrm>
            <a:prstGeom prst="ellipse">
              <a:avLst/>
            </a:prstGeom>
            <a:solidFill>
              <a:srgbClr val="0D2240"/>
            </a:solidFill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609600" indent="-609600" algn="ctr">
                <a:buFont typeface="Helvetica" pitchFamily="84" charset="0"/>
                <a:buNone/>
              </a:pPr>
              <a:r>
                <a:rPr lang="ko-KR" altLang="en-US" sz="28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anose="020B0604020202020204" pitchFamily="34" charset="0"/>
                </a:rPr>
                <a:t>팀</a:t>
              </a:r>
            </a:p>
            <a:p>
              <a:pPr marL="609600" indent="-609600" algn="ctr">
                <a:buFont typeface="Helvetica" pitchFamily="84" charset="0"/>
                <a:buNone/>
              </a:pPr>
              <a:r>
                <a:rPr lang="ko-KR" altLang="en-US" sz="28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anose="020B0604020202020204" pitchFamily="34" charset="0"/>
                </a:rPr>
                <a:t>구성</a:t>
              </a:r>
            </a:p>
          </p:txBody>
        </p:sp>
        <p:sp>
          <p:nvSpPr>
            <p:cNvPr id="17" name="Right Arrow 26">
              <a:extLst>
                <a:ext uri="{FF2B5EF4-FFF2-40B4-BE49-F238E27FC236}">
                  <a16:creationId xmlns:a16="http://schemas.microsoft.com/office/drawing/2014/main" id="{5FA5C60A-22DD-5904-8B1D-BF8CC38DBF11}"/>
                </a:ext>
              </a:extLst>
            </p:cNvPr>
            <p:cNvSpPr/>
            <p:nvPr/>
          </p:nvSpPr>
          <p:spPr>
            <a:xfrm>
              <a:off x="5609747" y="3695222"/>
              <a:ext cx="888009" cy="600780"/>
            </a:xfrm>
            <a:prstGeom prst="rightArrow">
              <a:avLst/>
            </a:prstGeom>
            <a:solidFill>
              <a:srgbClr val="B3B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18" name="Right Arrow 28">
            <a:extLst>
              <a:ext uri="{FF2B5EF4-FFF2-40B4-BE49-F238E27FC236}">
                <a16:creationId xmlns:a16="http://schemas.microsoft.com/office/drawing/2014/main" id="{7CCED0C6-2E61-1673-3CE2-06BD75E5E9D6}"/>
              </a:ext>
            </a:extLst>
          </p:cNvPr>
          <p:cNvSpPr/>
          <p:nvPr/>
        </p:nvSpPr>
        <p:spPr>
          <a:xfrm>
            <a:off x="3255651" y="4591706"/>
            <a:ext cx="947871" cy="641279"/>
          </a:xfrm>
          <a:prstGeom prst="rightArrow">
            <a:avLst/>
          </a:prstGeom>
          <a:solidFill>
            <a:srgbClr val="B3B2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28">
            <a:extLst>
              <a:ext uri="{FF2B5EF4-FFF2-40B4-BE49-F238E27FC236}">
                <a16:creationId xmlns:a16="http://schemas.microsoft.com/office/drawing/2014/main" id="{ED34FB92-A334-B883-2B40-0277FD82373D}"/>
              </a:ext>
            </a:extLst>
          </p:cNvPr>
          <p:cNvSpPr/>
          <p:nvPr/>
        </p:nvSpPr>
        <p:spPr>
          <a:xfrm>
            <a:off x="8176848" y="4644120"/>
            <a:ext cx="947871" cy="566099"/>
          </a:xfrm>
          <a:prstGeom prst="rightArrow">
            <a:avLst/>
          </a:prstGeom>
          <a:solidFill>
            <a:srgbClr val="B3B2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Yellow Bar">
            <a:extLst>
              <a:ext uri="{FF2B5EF4-FFF2-40B4-BE49-F238E27FC236}">
                <a16:creationId xmlns:a16="http://schemas.microsoft.com/office/drawing/2014/main" id="{8CB30D00-AF5D-F0AB-9347-90EA29F151E3}"/>
              </a:ext>
            </a:extLst>
          </p:cNvPr>
          <p:cNvSpPr/>
          <p:nvPr/>
        </p:nvSpPr>
        <p:spPr>
          <a:xfrm>
            <a:off x="4585017" y="3381171"/>
            <a:ext cx="2926080" cy="61227"/>
          </a:xfrm>
          <a:prstGeom prst="rect">
            <a:avLst/>
          </a:prstGeom>
          <a:solidFill>
            <a:srgbClr val="B3B2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en-US" dirty="0"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C2DA92D-792C-AD8A-6C2F-A46D1C2519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51" y="13983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4301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8E4DE9F-3268-024C-8790-AD3A885B9154}"/>
              </a:ext>
            </a:extLst>
          </p:cNvPr>
          <p:cNvSpPr/>
          <p:nvPr/>
        </p:nvSpPr>
        <p:spPr>
          <a:xfrm>
            <a:off x="17585" y="139839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Page Number - Blue">
            <a:extLst>
              <a:ext uri="{FF2B5EF4-FFF2-40B4-BE49-F238E27FC236}">
                <a16:creationId xmlns:a16="http://schemas.microsoft.com/office/drawing/2014/main" id="{745AA923-2769-BE4F-81D3-55B5DB08E3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eaLnBrk="0" hangingPunct="0">
              <a:spcBef>
                <a:spcPct val="50000"/>
              </a:spcBef>
              <a:defRPr/>
            </a:pPr>
            <a:fld id="{CD81962F-67D4-FD44-86D5-55EBF96E0DB7}" type="slidenum">
              <a:rPr lang="en-US" sz="1000" smtClean="0">
                <a:solidFill>
                  <a:srgbClr val="00338D"/>
                </a:solidFill>
              </a:rPr>
              <a:pPr eaLnBrk="0" hangingPunct="0">
                <a:spcBef>
                  <a:spcPct val="50000"/>
                </a:spcBef>
                <a:defRPr/>
              </a:pPr>
              <a:t>21</a:t>
            </a:fld>
            <a:endParaRPr lang="en-US" sz="1000" dirty="0">
              <a:solidFill>
                <a:srgbClr val="00338D"/>
              </a:solidFill>
            </a:endParaRPr>
          </a:p>
        </p:txBody>
      </p:sp>
      <p:sp>
        <p:nvSpPr>
          <p:cNvPr id="2" name="Background - Solid">
            <a:extLst>
              <a:ext uri="{FF2B5EF4-FFF2-40B4-BE49-F238E27FC236}">
                <a16:creationId xmlns:a16="http://schemas.microsoft.com/office/drawing/2014/main" id="{F46A73ED-C1B5-B412-9FBF-5F58DD49581F}"/>
              </a:ext>
            </a:extLst>
          </p:cNvPr>
          <p:cNvSpPr/>
          <p:nvPr/>
        </p:nvSpPr>
        <p:spPr>
          <a:xfrm>
            <a:off x="17585" y="14303"/>
            <a:ext cx="12192000" cy="868681"/>
          </a:xfrm>
          <a:prstGeom prst="rect">
            <a:avLst/>
          </a:prstGeom>
          <a:gradFill>
            <a:gsLst>
              <a:gs pos="0">
                <a:srgbClr val="00338D"/>
              </a:gs>
              <a:gs pos="100000">
                <a:srgbClr val="7A2582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</a:endParaRPr>
          </a:p>
        </p:txBody>
      </p:sp>
      <p:sp>
        <p:nvSpPr>
          <p:cNvPr id="3" name="Background - Solid">
            <a:extLst>
              <a:ext uri="{FF2B5EF4-FFF2-40B4-BE49-F238E27FC236}">
                <a16:creationId xmlns:a16="http://schemas.microsoft.com/office/drawing/2014/main" id="{9276A9CB-AAF7-32AD-68DB-35B15F921C05}"/>
              </a:ext>
            </a:extLst>
          </p:cNvPr>
          <p:cNvSpPr/>
          <p:nvPr/>
        </p:nvSpPr>
        <p:spPr>
          <a:xfrm>
            <a:off x="-1524" y="640080"/>
            <a:ext cx="12193524" cy="228600"/>
          </a:xfrm>
          <a:prstGeom prst="rect">
            <a:avLst/>
          </a:prstGeom>
          <a:solidFill>
            <a:srgbClr val="0D2240">
              <a:alpha val="2097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E66B872B-0481-833F-52DA-FD00ED8C9B60}"/>
              </a:ext>
            </a:extLst>
          </p:cNvPr>
          <p:cNvSpPr txBox="1">
            <a:spLocks/>
          </p:cNvSpPr>
          <p:nvPr/>
        </p:nvSpPr>
        <p:spPr>
          <a:xfrm>
            <a:off x="2641034" y="2070402"/>
            <a:ext cx="7465492" cy="566098"/>
          </a:xfrm>
          <a:prstGeom prst="rect">
            <a:avLst/>
          </a:prstGeom>
        </p:spPr>
        <p:txBody>
          <a:bodyPr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3600" b="1" kern="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글로벌 회원 증강 프로그램 과정</a:t>
            </a:r>
          </a:p>
        </p:txBody>
      </p:sp>
      <p:sp>
        <p:nvSpPr>
          <p:cNvPr id="20" name="Yellow Bar">
            <a:extLst>
              <a:ext uri="{FF2B5EF4-FFF2-40B4-BE49-F238E27FC236}">
                <a16:creationId xmlns:a16="http://schemas.microsoft.com/office/drawing/2014/main" id="{8CB30D00-AF5D-F0AB-9347-90EA29F151E3}"/>
              </a:ext>
            </a:extLst>
          </p:cNvPr>
          <p:cNvSpPr/>
          <p:nvPr/>
        </p:nvSpPr>
        <p:spPr>
          <a:xfrm>
            <a:off x="4585017" y="3023973"/>
            <a:ext cx="2926080" cy="61227"/>
          </a:xfrm>
          <a:prstGeom prst="rect">
            <a:avLst/>
          </a:prstGeom>
          <a:solidFill>
            <a:srgbClr val="B3B2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en-US" dirty="0"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C2DA92D-792C-AD8A-6C2F-A46D1C2519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51" y="139839"/>
            <a:ext cx="1229081" cy="1229081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2175192" y="3474226"/>
            <a:ext cx="2751306" cy="2555099"/>
          </a:xfrm>
          <a:prstGeom prst="ellips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팀 </a:t>
            </a:r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구성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43738" y="3671878"/>
            <a:ext cx="3255280" cy="553998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  지도자</a:t>
            </a:r>
            <a:endParaRPr lang="en-US" altLang="ko-KR" sz="3000" b="1" dirty="0">
              <a:solidFill>
                <a:schemeClr val="accent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060295" y="4477776"/>
            <a:ext cx="3255280" cy="553998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차기  지도자</a:t>
            </a:r>
            <a:endParaRPr lang="en-US" altLang="ko-KR" sz="3000" b="1" dirty="0">
              <a:solidFill>
                <a:schemeClr val="accent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060295" y="5227292"/>
            <a:ext cx="3255280" cy="553998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         원</a:t>
            </a:r>
            <a:endParaRPr lang="en-US" altLang="ko-KR" sz="3000" b="1" dirty="0">
              <a:solidFill>
                <a:schemeClr val="accent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Right Arrow 28">
            <a:extLst>
              <a:ext uri="{FF2B5EF4-FFF2-40B4-BE49-F238E27FC236}">
                <a16:creationId xmlns:a16="http://schemas.microsoft.com/office/drawing/2014/main" id="{ED34FB92-A334-B883-2B40-0277FD82373D}"/>
              </a:ext>
            </a:extLst>
          </p:cNvPr>
          <p:cNvSpPr/>
          <p:nvPr/>
        </p:nvSpPr>
        <p:spPr>
          <a:xfrm>
            <a:off x="5430435" y="4402689"/>
            <a:ext cx="1061741" cy="704172"/>
          </a:xfrm>
          <a:prstGeom prst="rightArrow">
            <a:avLst/>
          </a:prstGeom>
          <a:solidFill>
            <a:srgbClr val="B3B2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1541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8E4DE9F-3268-024C-8790-AD3A885B9154}"/>
              </a:ext>
            </a:extLst>
          </p:cNvPr>
          <p:cNvSpPr/>
          <p:nvPr/>
        </p:nvSpPr>
        <p:spPr>
          <a:xfrm>
            <a:off x="-1465" y="13398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>
              <a:solidFill>
                <a:schemeClr val="lt1">
                  <a:alpha val="44000"/>
                </a:schemeClr>
              </a:solidFill>
            </a:endParaRPr>
          </a:p>
        </p:txBody>
      </p:sp>
      <p:sp>
        <p:nvSpPr>
          <p:cNvPr id="11" name="Page Number - Blue">
            <a:extLst>
              <a:ext uri="{FF2B5EF4-FFF2-40B4-BE49-F238E27FC236}">
                <a16:creationId xmlns:a16="http://schemas.microsoft.com/office/drawing/2014/main" id="{745AA923-2769-BE4F-81D3-55B5DB08E3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eaLnBrk="0" hangingPunct="0">
              <a:spcBef>
                <a:spcPct val="50000"/>
              </a:spcBef>
              <a:defRPr/>
            </a:pPr>
            <a:fld id="{CD81962F-67D4-FD44-86D5-55EBF96E0DB7}" type="slidenum">
              <a:rPr lang="en-US" sz="1000" smtClean="0">
                <a:solidFill>
                  <a:srgbClr val="00338D"/>
                </a:solidFill>
              </a:rPr>
              <a:pPr eaLnBrk="0" hangingPunct="0">
                <a:spcBef>
                  <a:spcPct val="50000"/>
                </a:spcBef>
                <a:defRPr/>
              </a:pPr>
              <a:t>22</a:t>
            </a:fld>
            <a:endParaRPr lang="en-US" sz="1000" dirty="0">
              <a:solidFill>
                <a:srgbClr val="00338D"/>
              </a:solidFill>
            </a:endParaRPr>
          </a:p>
        </p:txBody>
      </p:sp>
      <p:sp>
        <p:nvSpPr>
          <p:cNvPr id="2" name="Background - Solid">
            <a:extLst>
              <a:ext uri="{FF2B5EF4-FFF2-40B4-BE49-F238E27FC236}">
                <a16:creationId xmlns:a16="http://schemas.microsoft.com/office/drawing/2014/main" id="{F46A73ED-C1B5-B412-9FBF-5F58DD49581F}"/>
              </a:ext>
            </a:extLst>
          </p:cNvPr>
          <p:cNvSpPr/>
          <p:nvPr/>
        </p:nvSpPr>
        <p:spPr>
          <a:xfrm>
            <a:off x="17585" y="14303"/>
            <a:ext cx="12192000" cy="868681"/>
          </a:xfrm>
          <a:prstGeom prst="rect">
            <a:avLst/>
          </a:prstGeom>
          <a:gradFill>
            <a:gsLst>
              <a:gs pos="0">
                <a:srgbClr val="00338D"/>
              </a:gs>
              <a:gs pos="100000">
                <a:srgbClr val="7A2582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</a:endParaRPr>
          </a:p>
        </p:txBody>
      </p:sp>
      <p:sp>
        <p:nvSpPr>
          <p:cNvPr id="3" name="Background - Solid">
            <a:extLst>
              <a:ext uri="{FF2B5EF4-FFF2-40B4-BE49-F238E27FC236}">
                <a16:creationId xmlns:a16="http://schemas.microsoft.com/office/drawing/2014/main" id="{9276A9CB-AAF7-32AD-68DB-35B15F921C05}"/>
              </a:ext>
            </a:extLst>
          </p:cNvPr>
          <p:cNvSpPr/>
          <p:nvPr/>
        </p:nvSpPr>
        <p:spPr>
          <a:xfrm>
            <a:off x="-1524" y="640080"/>
            <a:ext cx="12193524" cy="228600"/>
          </a:xfrm>
          <a:prstGeom prst="rect">
            <a:avLst/>
          </a:prstGeom>
          <a:solidFill>
            <a:srgbClr val="0D2240">
              <a:alpha val="2097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E66B872B-0481-833F-52DA-FD00ED8C9B60}"/>
              </a:ext>
            </a:extLst>
          </p:cNvPr>
          <p:cNvSpPr txBox="1">
            <a:spLocks/>
          </p:cNvSpPr>
          <p:nvPr/>
        </p:nvSpPr>
        <p:spPr>
          <a:xfrm>
            <a:off x="2968256" y="2104804"/>
            <a:ext cx="7378901" cy="566098"/>
          </a:xfrm>
          <a:prstGeom prst="rect">
            <a:avLst/>
          </a:prstGeom>
        </p:spPr>
        <p:txBody>
          <a:bodyPr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3600" b="1" kern="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글로벌 회원 증강 프로그램 과정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45EA5A0-ED10-A84B-BCFD-175E18224F38}"/>
              </a:ext>
            </a:extLst>
          </p:cNvPr>
          <p:cNvSpPr/>
          <p:nvPr/>
        </p:nvSpPr>
        <p:spPr bwMode="auto">
          <a:xfrm>
            <a:off x="2403674" y="3611873"/>
            <a:ext cx="2722510" cy="2680373"/>
          </a:xfrm>
          <a:prstGeom prst="ellipse">
            <a:avLst/>
          </a:prstGeom>
          <a:solidFill>
            <a:srgbClr val="7A2582"/>
          </a:solidFill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609600" indent="-609600" algn="ctr">
              <a:buFont typeface="Helvetica" pitchFamily="84" charset="0"/>
              <a:buNone/>
            </a:pP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비전</a:t>
            </a:r>
          </a:p>
          <a:p>
            <a:pPr marL="609600" indent="-609600" algn="ctr">
              <a:buFont typeface="Helvetica" pitchFamily="84" charset="0"/>
              <a:buNone/>
            </a:pP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구축</a:t>
            </a:r>
          </a:p>
        </p:txBody>
      </p:sp>
      <p:sp>
        <p:nvSpPr>
          <p:cNvPr id="20" name="Yellow Bar">
            <a:extLst>
              <a:ext uri="{FF2B5EF4-FFF2-40B4-BE49-F238E27FC236}">
                <a16:creationId xmlns:a16="http://schemas.microsoft.com/office/drawing/2014/main" id="{8CB30D00-AF5D-F0AB-9347-90EA29F151E3}"/>
              </a:ext>
            </a:extLst>
          </p:cNvPr>
          <p:cNvSpPr/>
          <p:nvPr/>
        </p:nvSpPr>
        <p:spPr>
          <a:xfrm>
            <a:off x="4585017" y="2966840"/>
            <a:ext cx="2926080" cy="61227"/>
          </a:xfrm>
          <a:prstGeom prst="rect">
            <a:avLst/>
          </a:prstGeom>
          <a:solidFill>
            <a:srgbClr val="B3B2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en-US" dirty="0"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C2DA92D-792C-AD8A-6C2F-A46D1C2519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51" y="139839"/>
            <a:ext cx="1229081" cy="122908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686539" y="3563400"/>
            <a:ext cx="3529012" cy="52322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강점 활용</a:t>
            </a:r>
            <a:endParaRPr lang="en-US" altLang="ko-KR" sz="2800" b="1" dirty="0">
              <a:solidFill>
                <a:schemeClr val="accent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03096" y="4283570"/>
            <a:ext cx="3512455" cy="52322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약점 관리</a:t>
            </a:r>
            <a:endParaRPr lang="en-US" altLang="ko-KR" sz="2800" b="1" dirty="0">
              <a:solidFill>
                <a:schemeClr val="accent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703096" y="5020645"/>
            <a:ext cx="3512455" cy="52322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기회 활용</a:t>
            </a:r>
            <a:endParaRPr lang="en-US" altLang="ko-KR" sz="2800" b="1" dirty="0">
              <a:solidFill>
                <a:schemeClr val="accent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733431" y="5682821"/>
            <a:ext cx="3482120" cy="52322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위협 요소 최소화</a:t>
            </a:r>
            <a:endParaRPr lang="en-US" altLang="ko-KR" sz="2800" b="1" dirty="0">
              <a:solidFill>
                <a:schemeClr val="accent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Right Arrow 28">
            <a:extLst>
              <a:ext uri="{FF2B5EF4-FFF2-40B4-BE49-F238E27FC236}">
                <a16:creationId xmlns:a16="http://schemas.microsoft.com/office/drawing/2014/main" id="{ED34FB92-A334-B883-2B40-0277FD82373D}"/>
              </a:ext>
            </a:extLst>
          </p:cNvPr>
          <p:cNvSpPr/>
          <p:nvPr/>
        </p:nvSpPr>
        <p:spPr>
          <a:xfrm>
            <a:off x="5228799" y="4539122"/>
            <a:ext cx="1061741" cy="704172"/>
          </a:xfrm>
          <a:prstGeom prst="rightArrow">
            <a:avLst/>
          </a:prstGeom>
          <a:solidFill>
            <a:srgbClr val="B3B2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4196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8E4DE9F-3268-024C-8790-AD3A885B9154}"/>
              </a:ext>
            </a:extLst>
          </p:cNvPr>
          <p:cNvSpPr/>
          <p:nvPr/>
        </p:nvSpPr>
        <p:spPr>
          <a:xfrm>
            <a:off x="8060" y="59102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Page Number - Blue">
            <a:extLst>
              <a:ext uri="{FF2B5EF4-FFF2-40B4-BE49-F238E27FC236}">
                <a16:creationId xmlns:a16="http://schemas.microsoft.com/office/drawing/2014/main" id="{745AA923-2769-BE4F-81D3-55B5DB08E3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eaLnBrk="0" hangingPunct="0">
              <a:spcBef>
                <a:spcPct val="50000"/>
              </a:spcBef>
              <a:defRPr/>
            </a:pPr>
            <a:fld id="{CD81962F-67D4-FD44-86D5-55EBF96E0DB7}" type="slidenum">
              <a:rPr lang="en-US" sz="1000" smtClean="0">
                <a:solidFill>
                  <a:srgbClr val="00338D"/>
                </a:solidFill>
              </a:rPr>
              <a:pPr eaLnBrk="0" hangingPunct="0">
                <a:spcBef>
                  <a:spcPct val="50000"/>
                </a:spcBef>
                <a:defRPr/>
              </a:pPr>
              <a:t>23</a:t>
            </a:fld>
            <a:endParaRPr lang="en-US" sz="1000" dirty="0">
              <a:solidFill>
                <a:srgbClr val="00338D"/>
              </a:solidFill>
            </a:endParaRPr>
          </a:p>
        </p:txBody>
      </p:sp>
      <p:sp>
        <p:nvSpPr>
          <p:cNvPr id="2" name="Background - Solid">
            <a:extLst>
              <a:ext uri="{FF2B5EF4-FFF2-40B4-BE49-F238E27FC236}">
                <a16:creationId xmlns:a16="http://schemas.microsoft.com/office/drawing/2014/main" id="{F46A73ED-C1B5-B412-9FBF-5F58DD49581F}"/>
              </a:ext>
            </a:extLst>
          </p:cNvPr>
          <p:cNvSpPr/>
          <p:nvPr/>
        </p:nvSpPr>
        <p:spPr>
          <a:xfrm>
            <a:off x="17585" y="14303"/>
            <a:ext cx="12192000" cy="868681"/>
          </a:xfrm>
          <a:prstGeom prst="rect">
            <a:avLst/>
          </a:prstGeom>
          <a:gradFill>
            <a:gsLst>
              <a:gs pos="0">
                <a:srgbClr val="00338D"/>
              </a:gs>
              <a:gs pos="100000">
                <a:srgbClr val="7A2582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</a:endParaRPr>
          </a:p>
        </p:txBody>
      </p:sp>
      <p:sp>
        <p:nvSpPr>
          <p:cNvPr id="3" name="Background - Solid">
            <a:extLst>
              <a:ext uri="{FF2B5EF4-FFF2-40B4-BE49-F238E27FC236}">
                <a16:creationId xmlns:a16="http://schemas.microsoft.com/office/drawing/2014/main" id="{9276A9CB-AAF7-32AD-68DB-35B15F921C05}"/>
              </a:ext>
            </a:extLst>
          </p:cNvPr>
          <p:cNvSpPr/>
          <p:nvPr/>
        </p:nvSpPr>
        <p:spPr>
          <a:xfrm>
            <a:off x="-1524" y="640080"/>
            <a:ext cx="12193524" cy="228600"/>
          </a:xfrm>
          <a:prstGeom prst="rect">
            <a:avLst/>
          </a:prstGeom>
          <a:solidFill>
            <a:srgbClr val="0D2240">
              <a:alpha val="2097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E66B872B-0481-833F-52DA-FD00ED8C9B60}"/>
              </a:ext>
            </a:extLst>
          </p:cNvPr>
          <p:cNvSpPr txBox="1">
            <a:spLocks/>
          </p:cNvSpPr>
          <p:nvPr/>
        </p:nvSpPr>
        <p:spPr>
          <a:xfrm>
            <a:off x="2727785" y="1962070"/>
            <a:ext cx="7523120" cy="566098"/>
          </a:xfrm>
          <a:prstGeom prst="rect">
            <a:avLst/>
          </a:prstGeom>
        </p:spPr>
        <p:txBody>
          <a:bodyPr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3600" b="1" kern="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글로벌 회원 증강 프로그램 과정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A128666-43BD-036E-5197-B3B7C90592AA}"/>
              </a:ext>
            </a:extLst>
          </p:cNvPr>
          <p:cNvSpPr/>
          <p:nvPr/>
        </p:nvSpPr>
        <p:spPr bwMode="auto">
          <a:xfrm>
            <a:off x="2157414" y="3523869"/>
            <a:ext cx="2712850" cy="2652015"/>
          </a:xfrm>
          <a:prstGeom prst="ellipse">
            <a:avLst/>
          </a:prstGeom>
          <a:solidFill>
            <a:srgbClr val="00338D"/>
          </a:solidFill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609600" indent="-609600" algn="ctr">
              <a:buFont typeface="Helvetica" pitchFamily="84" charset="0"/>
              <a:buNone/>
            </a:pP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계획 </a:t>
            </a:r>
          </a:p>
          <a:p>
            <a:pPr marL="609600" indent="-609600" algn="ctr">
              <a:buFont typeface="Helvetica" pitchFamily="84" charset="0"/>
              <a:buNone/>
            </a:pP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수립</a:t>
            </a:r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609600" indent="-609600" algn="ctr">
              <a:buFont typeface="Helvetica" pitchFamily="84" charset="0"/>
              <a:buNone/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(SMART)</a:t>
            </a:r>
            <a:endParaRPr lang="ko-KR" altLang="en-US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9" name="Right Arrow 28">
            <a:extLst>
              <a:ext uri="{FF2B5EF4-FFF2-40B4-BE49-F238E27FC236}">
                <a16:creationId xmlns:a16="http://schemas.microsoft.com/office/drawing/2014/main" id="{ED34FB92-A334-B883-2B40-0277FD82373D}"/>
              </a:ext>
            </a:extLst>
          </p:cNvPr>
          <p:cNvSpPr/>
          <p:nvPr/>
        </p:nvSpPr>
        <p:spPr>
          <a:xfrm>
            <a:off x="5042195" y="4454727"/>
            <a:ext cx="1061741" cy="704172"/>
          </a:xfrm>
          <a:prstGeom prst="rightArrow">
            <a:avLst/>
          </a:prstGeom>
          <a:solidFill>
            <a:srgbClr val="B3B2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Yellow Bar">
            <a:extLst>
              <a:ext uri="{FF2B5EF4-FFF2-40B4-BE49-F238E27FC236}">
                <a16:creationId xmlns:a16="http://schemas.microsoft.com/office/drawing/2014/main" id="{8CB30D00-AF5D-F0AB-9347-90EA29F151E3}"/>
              </a:ext>
            </a:extLst>
          </p:cNvPr>
          <p:cNvSpPr/>
          <p:nvPr/>
        </p:nvSpPr>
        <p:spPr>
          <a:xfrm>
            <a:off x="4585017" y="2995405"/>
            <a:ext cx="2926080" cy="61227"/>
          </a:xfrm>
          <a:prstGeom prst="rect">
            <a:avLst/>
          </a:prstGeom>
          <a:solidFill>
            <a:srgbClr val="B3B2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en-US" dirty="0"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C2DA92D-792C-AD8A-6C2F-A46D1C2519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51" y="139839"/>
            <a:ext cx="1229081" cy="122908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381739" y="3373879"/>
            <a:ext cx="4181486" cy="4770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구체적</a:t>
            </a:r>
            <a:r>
              <a:rPr lang="en-US" altLang="ko-KR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5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pecific)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81739" y="4010911"/>
            <a:ext cx="4181486" cy="4770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측정 가능한</a:t>
            </a:r>
            <a:r>
              <a:rPr lang="en-US" altLang="ko-KR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5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easurable)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381739" y="4616644"/>
            <a:ext cx="4181486" cy="4770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실행 가능한</a:t>
            </a:r>
            <a:r>
              <a:rPr lang="en-US" altLang="ko-KR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5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</a:t>
            </a:r>
            <a:r>
              <a:rPr lang="en-US" altLang="ko-KR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ctionable)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381739" y="5243653"/>
            <a:ext cx="4181486" cy="4770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현실적인</a:t>
            </a:r>
            <a:r>
              <a:rPr lang="en-US" altLang="ko-KR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5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</a:t>
            </a:r>
            <a:r>
              <a:rPr lang="en-US" altLang="ko-KR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ealistic)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381739" y="5909067"/>
            <a:ext cx="4181486" cy="4770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기한이 정해진</a:t>
            </a:r>
            <a:r>
              <a:rPr lang="en-US" altLang="ko-KR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5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</a:t>
            </a:r>
            <a:r>
              <a:rPr lang="en-US" altLang="ko-KR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ime </a:t>
            </a:r>
            <a:r>
              <a:rPr lang="en-US" altLang="ko-KR" sz="2500" b="1" dirty="0" err="1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Bount</a:t>
            </a:r>
            <a:r>
              <a:rPr lang="en-US" altLang="ko-KR" sz="25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111658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8E4DE9F-3268-024C-8790-AD3A885B9154}"/>
              </a:ext>
            </a:extLst>
          </p:cNvPr>
          <p:cNvSpPr/>
          <p:nvPr/>
        </p:nvSpPr>
        <p:spPr>
          <a:xfrm>
            <a:off x="17585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Page Number - Blue">
            <a:extLst>
              <a:ext uri="{FF2B5EF4-FFF2-40B4-BE49-F238E27FC236}">
                <a16:creationId xmlns:a16="http://schemas.microsoft.com/office/drawing/2014/main" id="{745AA923-2769-BE4F-81D3-55B5DB08E3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eaLnBrk="0" hangingPunct="0">
              <a:spcBef>
                <a:spcPct val="50000"/>
              </a:spcBef>
              <a:defRPr/>
            </a:pPr>
            <a:fld id="{CD81962F-67D4-FD44-86D5-55EBF96E0DB7}" type="slidenum">
              <a:rPr lang="en-US" sz="1000" smtClean="0">
                <a:solidFill>
                  <a:srgbClr val="00338D"/>
                </a:solidFill>
              </a:rPr>
              <a:pPr eaLnBrk="0" hangingPunct="0">
                <a:spcBef>
                  <a:spcPct val="50000"/>
                </a:spcBef>
                <a:defRPr/>
              </a:pPr>
              <a:t>24</a:t>
            </a:fld>
            <a:endParaRPr lang="en-US" sz="1000" dirty="0">
              <a:solidFill>
                <a:srgbClr val="00338D"/>
              </a:solidFill>
            </a:endParaRPr>
          </a:p>
        </p:txBody>
      </p:sp>
      <p:sp>
        <p:nvSpPr>
          <p:cNvPr id="2" name="Background - Solid">
            <a:extLst>
              <a:ext uri="{FF2B5EF4-FFF2-40B4-BE49-F238E27FC236}">
                <a16:creationId xmlns:a16="http://schemas.microsoft.com/office/drawing/2014/main" id="{F46A73ED-C1B5-B412-9FBF-5F58DD49581F}"/>
              </a:ext>
            </a:extLst>
          </p:cNvPr>
          <p:cNvSpPr/>
          <p:nvPr/>
        </p:nvSpPr>
        <p:spPr>
          <a:xfrm>
            <a:off x="17585" y="14303"/>
            <a:ext cx="12192000" cy="868681"/>
          </a:xfrm>
          <a:prstGeom prst="rect">
            <a:avLst/>
          </a:prstGeom>
          <a:gradFill>
            <a:gsLst>
              <a:gs pos="0">
                <a:srgbClr val="00338D"/>
              </a:gs>
              <a:gs pos="100000">
                <a:srgbClr val="7A2582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</a:endParaRPr>
          </a:p>
        </p:txBody>
      </p:sp>
      <p:sp>
        <p:nvSpPr>
          <p:cNvPr id="3" name="Background - Solid">
            <a:extLst>
              <a:ext uri="{FF2B5EF4-FFF2-40B4-BE49-F238E27FC236}">
                <a16:creationId xmlns:a16="http://schemas.microsoft.com/office/drawing/2014/main" id="{9276A9CB-AAF7-32AD-68DB-35B15F921C05}"/>
              </a:ext>
            </a:extLst>
          </p:cNvPr>
          <p:cNvSpPr/>
          <p:nvPr/>
        </p:nvSpPr>
        <p:spPr>
          <a:xfrm>
            <a:off x="-1524" y="640080"/>
            <a:ext cx="12193524" cy="228600"/>
          </a:xfrm>
          <a:prstGeom prst="rect">
            <a:avLst/>
          </a:prstGeom>
          <a:solidFill>
            <a:srgbClr val="0D2240">
              <a:alpha val="2097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E66B872B-0481-833F-52DA-FD00ED8C9B60}"/>
              </a:ext>
            </a:extLst>
          </p:cNvPr>
          <p:cNvSpPr txBox="1">
            <a:spLocks/>
          </p:cNvSpPr>
          <p:nvPr/>
        </p:nvSpPr>
        <p:spPr>
          <a:xfrm>
            <a:off x="2641033" y="2070402"/>
            <a:ext cx="7407741" cy="566098"/>
          </a:xfrm>
          <a:prstGeom prst="rect">
            <a:avLst/>
          </a:prstGeom>
        </p:spPr>
        <p:txBody>
          <a:bodyPr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3600" b="1" kern="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글로벌 회원 증강 프로그램 과정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98B3AC3-2FE6-B373-5F3F-4A5B0EF03A5D}"/>
              </a:ext>
            </a:extLst>
          </p:cNvPr>
          <p:cNvSpPr/>
          <p:nvPr/>
        </p:nvSpPr>
        <p:spPr bwMode="auto">
          <a:xfrm>
            <a:off x="2076731" y="3690566"/>
            <a:ext cx="2600043" cy="2419720"/>
          </a:xfrm>
          <a:prstGeom prst="ellipse">
            <a:avLst/>
          </a:prstGeom>
          <a:solidFill>
            <a:srgbClr val="522D8A"/>
          </a:solidFill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45720" algn="ctr">
              <a:spcBef>
                <a:spcPts val="0"/>
              </a:spcBef>
              <a:spcAft>
                <a:spcPts val="25"/>
              </a:spcAft>
              <a:buFont typeface="Helvetica" pitchFamily="84" charset="0"/>
              <a:buNone/>
            </a:pP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성공</a:t>
            </a:r>
          </a:p>
          <a:p>
            <a:pPr marL="45720" algn="ctr">
              <a:spcBef>
                <a:spcPts val="0"/>
              </a:spcBef>
              <a:spcAft>
                <a:spcPts val="25"/>
              </a:spcAft>
              <a:buFont typeface="Helvetica" pitchFamily="84" charset="0"/>
              <a:buNone/>
            </a:pP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도약</a:t>
            </a:r>
          </a:p>
        </p:txBody>
      </p:sp>
      <p:sp>
        <p:nvSpPr>
          <p:cNvPr id="20" name="Yellow Bar">
            <a:extLst>
              <a:ext uri="{FF2B5EF4-FFF2-40B4-BE49-F238E27FC236}">
                <a16:creationId xmlns:a16="http://schemas.microsoft.com/office/drawing/2014/main" id="{8CB30D00-AF5D-F0AB-9347-90EA29F151E3}"/>
              </a:ext>
            </a:extLst>
          </p:cNvPr>
          <p:cNvSpPr/>
          <p:nvPr/>
        </p:nvSpPr>
        <p:spPr>
          <a:xfrm>
            <a:off x="4585017" y="3023971"/>
            <a:ext cx="2926080" cy="61227"/>
          </a:xfrm>
          <a:prstGeom prst="rect">
            <a:avLst/>
          </a:prstGeom>
          <a:solidFill>
            <a:srgbClr val="B3B2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en-US" dirty="0"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C2DA92D-792C-AD8A-6C2F-A46D1C2519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51" y="139839"/>
            <a:ext cx="1229081" cy="122908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248381" y="3450603"/>
            <a:ext cx="3457594" cy="52322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    유</a:t>
            </a:r>
            <a:endParaRPr lang="en-US" altLang="ko-KR" sz="2800" b="1" dirty="0">
              <a:solidFill>
                <a:schemeClr val="accent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48381" y="4073347"/>
            <a:ext cx="3457594" cy="52322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    원</a:t>
            </a:r>
            <a:endParaRPr lang="en-US" altLang="ko-KR" sz="2800" b="1" dirty="0">
              <a:solidFill>
                <a:schemeClr val="accent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248381" y="4693368"/>
            <a:ext cx="3457594" cy="52322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    정</a:t>
            </a:r>
            <a:endParaRPr lang="en-US" altLang="ko-KR" sz="2800" b="1" dirty="0">
              <a:solidFill>
                <a:schemeClr val="accent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248381" y="5315093"/>
            <a:ext cx="3457594" cy="52322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평    가</a:t>
            </a:r>
            <a:endParaRPr lang="en-US" altLang="ko-KR" sz="2800" b="1" dirty="0">
              <a:solidFill>
                <a:schemeClr val="accent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248381" y="5909067"/>
            <a:ext cx="3457594" cy="492443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cmpd="dbl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    경</a:t>
            </a:r>
            <a:endParaRPr lang="en-US" altLang="ko-KR" sz="2600" b="1" dirty="0">
              <a:solidFill>
                <a:schemeClr val="accent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Right Arrow 28">
            <a:extLst>
              <a:ext uri="{FF2B5EF4-FFF2-40B4-BE49-F238E27FC236}">
                <a16:creationId xmlns:a16="http://schemas.microsoft.com/office/drawing/2014/main" id="{ED34FB92-A334-B883-2B40-0277FD82373D}"/>
              </a:ext>
            </a:extLst>
          </p:cNvPr>
          <p:cNvSpPr/>
          <p:nvPr/>
        </p:nvSpPr>
        <p:spPr>
          <a:xfrm>
            <a:off x="4914462" y="4610562"/>
            <a:ext cx="1061741" cy="704172"/>
          </a:xfrm>
          <a:prstGeom prst="rightArrow">
            <a:avLst/>
          </a:prstGeom>
          <a:solidFill>
            <a:srgbClr val="B3B2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4993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212746-EC39-7ED1-8FCC-7D7A6E8C62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E69CA63-057A-0D1C-92F5-4D4246E3D964}"/>
              </a:ext>
            </a:extLst>
          </p:cNvPr>
          <p:cNvSpPr/>
          <p:nvPr/>
        </p:nvSpPr>
        <p:spPr>
          <a:xfrm>
            <a:off x="0" y="-4929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332572B1-DBE9-3223-2DD9-1AF53C31EA77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71F2CE78-2258-9E42-70E5-FA23D1AF43AD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246EBAA1-3584-AB7C-2D66-D492678EF7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116BF8E9-AB75-1940-BF83-F6E735417BE2}"/>
              </a:ext>
            </a:extLst>
          </p:cNvPr>
          <p:cNvSpPr txBox="1">
            <a:spLocks/>
          </p:cNvSpPr>
          <p:nvPr/>
        </p:nvSpPr>
        <p:spPr>
          <a:xfrm>
            <a:off x="3249011" y="424975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5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세션목표</a:t>
            </a:r>
            <a:endParaRPr lang="ko-KR" sz="50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AB1EEFDF-D931-4421-3270-41B301A5A45F}"/>
              </a:ext>
            </a:extLst>
          </p:cNvPr>
          <p:cNvSpPr txBox="1">
            <a:spLocks/>
          </p:cNvSpPr>
          <p:nvPr/>
        </p:nvSpPr>
        <p:spPr>
          <a:xfrm>
            <a:off x="3239485" y="1925147"/>
            <a:ext cx="8297669" cy="4507878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지역위원장과 지대위원장의 역할과 임무를 이해한다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국제협회 우선 사업을 이해하고 홍보한다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모든 </a:t>
            </a:r>
            <a:r>
              <a:rPr lang="ko-KR" altLang="en-US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라이온스</a:t>
            </a: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앱에 접속 방법을 이해한다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.</a:t>
            </a:r>
          </a:p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국제협회 구조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표준 지구 조직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표준 클럽조직을 이해한다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.</a:t>
            </a:r>
          </a:p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지구와 클럽에서 행해지는 모든 행사의 성격을 이해한다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지역 라이온에게 학습이나 봉사의 동기부여의 필요성을 이해한다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.</a:t>
            </a:r>
          </a:p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회원 관리와 신입회원 영입을 위해 노력한다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.</a:t>
            </a:r>
          </a:p>
          <a:p>
            <a:pPr marL="342900" indent="-342900">
              <a:lnSpc>
                <a:spcPct val="15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클럽 성공을 위한 계획수립 방법을 이해한다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.</a:t>
            </a:r>
            <a:endParaRPr lang="en-US" altLang="ko-KR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  <a:p>
            <a:pPr>
              <a:lnSpc>
                <a:spcPct val="150000"/>
              </a:lnSpc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  </a:t>
            </a:r>
            <a:endParaRPr lang="en-US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651C035-BA49-7425-496D-F0722E9D4F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Yellow Bar">
            <a:extLst>
              <a:ext uri="{FF2B5EF4-FFF2-40B4-BE49-F238E27FC236}">
                <a16:creationId xmlns:a16="http://schemas.microsoft.com/office/drawing/2014/main" id="{D8501EB5-0C0F-59F4-287C-D1326AB57949}"/>
              </a:ext>
            </a:extLst>
          </p:cNvPr>
          <p:cNvSpPr/>
          <p:nvPr/>
        </p:nvSpPr>
        <p:spPr>
          <a:xfrm>
            <a:off x="3363265" y="1455549"/>
            <a:ext cx="6855306" cy="101544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fontAlgn="base"/>
            <a:endParaRPr lang="en-US" altLang="ko-KR" b="1" dirty="0"/>
          </a:p>
          <a:p>
            <a:pPr fontAlgn="base"/>
            <a:endParaRPr lang="en-US" altLang="ko-KR" b="1" dirty="0"/>
          </a:p>
          <a:p>
            <a:pPr fontAlgn="base"/>
            <a:endParaRPr lang="en-US" altLang="ko-KR" b="1" dirty="0"/>
          </a:p>
          <a:p>
            <a:pPr fontAlgn="base"/>
            <a:endParaRPr lang="en-US" altLang="ko-KR" b="1" dirty="0"/>
          </a:p>
          <a:p>
            <a:pPr fontAlgn="base"/>
            <a:endParaRPr lang="en-US" altLang="ko-KR" sz="2600" b="1" dirty="0"/>
          </a:p>
          <a:p>
            <a:pPr fontAlgn="base"/>
            <a:endParaRPr lang="en-US" altLang="ko-KR" sz="2600" b="1" dirty="0"/>
          </a:p>
        </p:txBody>
      </p:sp>
    </p:spTree>
    <p:extLst>
      <p:ext uri="{BB962C8B-B14F-4D97-AF65-F5344CB8AC3E}">
        <p14:creationId xmlns:p14="http://schemas.microsoft.com/office/powerpoint/2010/main" val="9801050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3E23AF-F351-72E4-8019-DD04E324E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F2369315-4C81-411D-0F45-507335106D4B}"/>
              </a:ext>
            </a:extLst>
          </p:cNvPr>
          <p:cNvGrpSpPr/>
          <p:nvPr/>
        </p:nvGrpSpPr>
        <p:grpSpPr>
          <a:xfrm>
            <a:off x="5330735" y="-11430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AC939182-01FB-7431-DB99-056BA5BE1429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9D66D796-A9A1-81AE-B061-8C7AA7A36F55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7B4401C8-9900-4CD0-675F-F9431A3399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24E0619-4474-E1EE-4916-98E96C4160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AA0B751C-EF34-B0F9-2CA5-B0D080F890B5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05D3A1C5-BB5A-65FD-F16E-5A9C2AC30812}"/>
              </a:ext>
            </a:extLst>
          </p:cNvPr>
          <p:cNvSpPr txBox="1">
            <a:spLocks/>
          </p:cNvSpPr>
          <p:nvPr/>
        </p:nvSpPr>
        <p:spPr>
          <a:xfrm>
            <a:off x="1502003" y="673803"/>
            <a:ext cx="6143624" cy="911399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540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 고 자 료</a:t>
            </a:r>
            <a:endParaRPr lang="ko-KR" sz="5400" dirty="0">
              <a:solidFill>
                <a:srgbClr val="00338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E4513BD-4273-2355-C29C-06509A4E4DC2}"/>
              </a:ext>
            </a:extLst>
          </p:cNvPr>
          <p:cNvSpPr/>
          <p:nvPr/>
        </p:nvSpPr>
        <p:spPr>
          <a:xfrm>
            <a:off x="2766747" y="1575197"/>
            <a:ext cx="3500004" cy="134311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>
              <a:solidFill>
                <a:schemeClr val="accent4"/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FEF72A1-4240-A3BE-A6E5-299D7FA363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11" name="Body Copy">
            <a:extLst>
              <a:ext uri="{FF2B5EF4-FFF2-40B4-BE49-F238E27FC236}">
                <a16:creationId xmlns:a16="http://schemas.microsoft.com/office/drawing/2014/main" id="{230EFB09-D120-4C8E-56D6-C89319CD0D02}"/>
              </a:ext>
            </a:extLst>
          </p:cNvPr>
          <p:cNvSpPr txBox="1">
            <a:spLocks/>
          </p:cNvSpPr>
          <p:nvPr/>
        </p:nvSpPr>
        <p:spPr>
          <a:xfrm>
            <a:off x="2600881" y="2429967"/>
            <a:ext cx="8422169" cy="2913922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latinLnBrk="0">
              <a:lnSpc>
                <a:spcPct val="150000"/>
              </a:lnSpc>
            </a:pPr>
            <a:r>
              <a:rPr lang="en-US" altLang="ko-KR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800" b="1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한국라이온스의</a:t>
            </a:r>
            <a:r>
              <a:rPr lang="ko-KR" altLang="en-US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지역위원장과 </a:t>
            </a:r>
            <a:r>
              <a:rPr lang="ko-KR" altLang="en-US" sz="2800" b="1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지대위원장</a:t>
            </a:r>
            <a:r>
              <a:rPr lang="ko-KR" altLang="en-US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현황</a:t>
            </a:r>
          </a:p>
          <a:p>
            <a:pPr latinLnBrk="0">
              <a:lnSpc>
                <a:spcPct val="150000"/>
              </a:lnSpc>
            </a:pPr>
            <a:r>
              <a:rPr lang="en-US" altLang="ko-KR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2800" b="1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국제라이온스협회의</a:t>
            </a:r>
            <a:r>
              <a:rPr lang="ko-KR" altLang="en-US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 규정</a:t>
            </a:r>
          </a:p>
          <a:p>
            <a:pPr>
              <a:lnSpc>
                <a:spcPct val="150000"/>
              </a:lnSpc>
              <a:buSzPct val="120000"/>
            </a:pPr>
            <a:r>
              <a:rPr lang="en-US" altLang="ko-KR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</a:t>
            </a:r>
            <a:r>
              <a:rPr lang="ko-KR" altLang="en-US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미션 </a:t>
            </a:r>
            <a:r>
              <a:rPr lang="en-US" altLang="ko-KR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1.5 </a:t>
            </a:r>
            <a:r>
              <a:rPr lang="ko-KR" altLang="en-US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관련 자료</a:t>
            </a:r>
          </a:p>
          <a:p>
            <a:pPr>
              <a:lnSpc>
                <a:spcPct val="150000"/>
              </a:lnSpc>
              <a:buSzPct val="120000"/>
            </a:pPr>
            <a:r>
              <a:rPr lang="en-US" altLang="ko-KR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</a:t>
            </a:r>
            <a:r>
              <a:rPr lang="ko-KR" altLang="en-US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국제이사회</a:t>
            </a:r>
            <a:r>
              <a:rPr lang="ko-KR" altLang="en-US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방침서</a:t>
            </a:r>
            <a:endParaRPr lang="ko-KR" altLang="en-US" sz="2800" b="1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SzPct val="120000"/>
            </a:pP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</a:t>
            </a:r>
            <a:endParaRPr lang="en-US" sz="1200" kern="0" dirty="0"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0635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4AEF78-7F61-5E2D-856D-9AC6F9E39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BC58DFDA-62BC-0D2F-3EC8-1F2661A708EC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48158F75-01C7-5F6D-BE22-9B849FB08E5E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3E5713C6-177A-DD1A-2574-127DDF0924E5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352EE8C2-6473-1407-4A33-4FAEDC50A4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CA2AD711-2145-8FB4-C498-5D3640E20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5DE4F705-D033-226C-3F12-C99AF050D76B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D0C7B67-5185-C71B-BFE9-799605D586FE}"/>
              </a:ext>
            </a:extLst>
          </p:cNvPr>
          <p:cNvSpPr txBox="1"/>
          <p:nvPr/>
        </p:nvSpPr>
        <p:spPr>
          <a:xfrm>
            <a:off x="1266532" y="1489874"/>
            <a:ext cx="9658935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1. </a:t>
            </a:r>
            <a:r>
              <a:rPr kumimoji="0" lang="ko-KR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지역위원장과 지대위원장 현황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E88A7CA6-E28D-C2DA-1C30-EF46B03AEBAF}"/>
              </a:ext>
            </a:extLst>
          </p:cNvPr>
          <p:cNvSpPr txBox="1">
            <a:spLocks/>
          </p:cNvSpPr>
          <p:nvPr/>
        </p:nvSpPr>
        <p:spPr>
          <a:xfrm>
            <a:off x="2198769" y="498972"/>
            <a:ext cx="2743200" cy="44504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C3DFEE9-1AFA-FB85-A61D-AEDCFB84AB96}"/>
              </a:ext>
            </a:extLst>
          </p:cNvPr>
          <p:cNvSpPr/>
          <p:nvPr/>
        </p:nvSpPr>
        <p:spPr>
          <a:xfrm>
            <a:off x="2198769" y="1121985"/>
            <a:ext cx="2743200" cy="7276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159996F-65C6-E4DD-8C24-6FE59FDA17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8BFE0CD-6DD1-D835-2277-5606DAD18E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6225864"/>
              </p:ext>
            </p:extLst>
          </p:nvPr>
        </p:nvGraphicFramePr>
        <p:xfrm>
          <a:off x="2042022" y="3135830"/>
          <a:ext cx="9070255" cy="3191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1049">
                  <a:extLst>
                    <a:ext uri="{9D8B030D-6E8A-4147-A177-3AD203B41FA5}">
                      <a16:colId xmlns:a16="http://schemas.microsoft.com/office/drawing/2014/main" val="1224139450"/>
                    </a:ext>
                  </a:extLst>
                </a:gridCol>
                <a:gridCol w="988142">
                  <a:extLst>
                    <a:ext uri="{9D8B030D-6E8A-4147-A177-3AD203B41FA5}">
                      <a16:colId xmlns:a16="http://schemas.microsoft.com/office/drawing/2014/main" val="887930973"/>
                    </a:ext>
                  </a:extLst>
                </a:gridCol>
                <a:gridCol w="1150374">
                  <a:extLst>
                    <a:ext uri="{9D8B030D-6E8A-4147-A177-3AD203B41FA5}">
                      <a16:colId xmlns:a16="http://schemas.microsoft.com/office/drawing/2014/main" val="3188229215"/>
                    </a:ext>
                  </a:extLst>
                </a:gridCol>
                <a:gridCol w="1407841">
                  <a:extLst>
                    <a:ext uri="{9D8B030D-6E8A-4147-A177-3AD203B41FA5}">
                      <a16:colId xmlns:a16="http://schemas.microsoft.com/office/drawing/2014/main" val="9148268"/>
                    </a:ext>
                  </a:extLst>
                </a:gridCol>
                <a:gridCol w="1041983">
                  <a:extLst>
                    <a:ext uri="{9D8B030D-6E8A-4147-A177-3AD203B41FA5}">
                      <a16:colId xmlns:a16="http://schemas.microsoft.com/office/drawing/2014/main" val="1630452486"/>
                    </a:ext>
                  </a:extLst>
                </a:gridCol>
                <a:gridCol w="1568481">
                  <a:extLst>
                    <a:ext uri="{9D8B030D-6E8A-4147-A177-3AD203B41FA5}">
                      <a16:colId xmlns:a16="http://schemas.microsoft.com/office/drawing/2014/main" val="948331900"/>
                    </a:ext>
                  </a:extLst>
                </a:gridCol>
                <a:gridCol w="1032385">
                  <a:extLst>
                    <a:ext uri="{9D8B030D-6E8A-4147-A177-3AD203B41FA5}">
                      <a16:colId xmlns:a16="http://schemas.microsoft.com/office/drawing/2014/main" val="2872901942"/>
                    </a:ext>
                  </a:extLst>
                </a:gridCol>
              </a:tblGrid>
              <a:tr h="581450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복합지구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회원현황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지역위원장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지대위원장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3496145"/>
                  </a:ext>
                </a:extLst>
              </a:tr>
              <a:tr h="41397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클럽 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회원 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지역위원장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지대위원장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비율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1050712"/>
                  </a:ext>
                </a:extLst>
              </a:tr>
              <a:tr h="54895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354</a:t>
                      </a:r>
                      <a:r>
                        <a:rPr lang="ko-KR" altLang="en-US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복합지구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800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23,547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0.33%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198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0.84%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0333262"/>
                  </a:ext>
                </a:extLst>
              </a:tr>
              <a:tr h="54895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355</a:t>
                      </a:r>
                      <a:r>
                        <a:rPr lang="ko-KR" altLang="en-US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복합지구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616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22,945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58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0.25%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215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0.94%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527672"/>
                  </a:ext>
                </a:extLst>
              </a:tr>
              <a:tr h="54895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356</a:t>
                      </a:r>
                      <a:r>
                        <a:rPr lang="ko-KR" altLang="en-US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복합지구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591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20,457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0.26%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175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0.86%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7014852"/>
                  </a:ext>
                </a:extLst>
              </a:tr>
              <a:tr h="5489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2,007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66,949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189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0.28%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588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0.88%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0935046"/>
                  </a:ext>
                </a:extLst>
              </a:tr>
            </a:tbl>
          </a:graphicData>
        </a:graphic>
      </p:graphicFrame>
      <p:sp>
        <p:nvSpPr>
          <p:cNvPr id="4" name="Text Placeholder 18">
            <a:extLst>
              <a:ext uri="{FF2B5EF4-FFF2-40B4-BE49-F238E27FC236}">
                <a16:creationId xmlns:a16="http://schemas.microsoft.com/office/drawing/2014/main" id="{CCBD7B77-6690-CBE4-E269-F4A6B126E2A2}"/>
              </a:ext>
            </a:extLst>
          </p:cNvPr>
          <p:cNvSpPr txBox="1">
            <a:spLocks/>
          </p:cNvSpPr>
          <p:nvPr/>
        </p:nvSpPr>
        <p:spPr>
          <a:xfrm>
            <a:off x="4941969" y="2644208"/>
            <a:ext cx="6170309" cy="44504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i="0" u="none" strike="noStrike" kern="1200" cap="none" spc="0" normalizeH="0" baseline="0" noProof="0" dirty="0" err="1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기준일자</a:t>
            </a:r>
            <a:r>
              <a:rPr kumimoji="0" lang="ko-KR" altLang="en-US" sz="2000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2025.</a:t>
            </a:r>
            <a:r>
              <a:rPr lang="ko-KR" altLang="en-US" sz="200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12.</a:t>
            </a:r>
            <a:r>
              <a:rPr lang="ko-KR" altLang="en-US" sz="200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31.</a:t>
            </a:r>
            <a:r>
              <a:rPr lang="ko-KR" altLang="en-US" sz="200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2000" dirty="0" err="1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</a:t>
            </a:r>
            <a:r>
              <a:rPr lang="ko-KR" altLang="en-US" sz="200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kumimoji="0" lang="ko-KR" altLang="en-US" sz="2000" i="0" u="none" strike="noStrike" kern="1200" cap="none" spc="0" normalizeH="0" baseline="0" noProof="0" dirty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239144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EE9F1E-E00B-FED8-E760-016AC80228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ED206704-5679-D65B-8681-DCCF7B7F100F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221A5C62-9A2D-6C07-E7DE-05B72B916959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24710BCE-D625-4A1A-66B7-D805600CBFEF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1E59DAE6-41F5-2F11-DC94-5543E07935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8C954E2-56CB-134C-D963-ACB2D7EAF3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95FDD472-EB32-E700-EA34-E079CCDFED88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789C19C-1842-0922-0457-68D007E4B225}"/>
              </a:ext>
            </a:extLst>
          </p:cNvPr>
          <p:cNvSpPr txBox="1"/>
          <p:nvPr/>
        </p:nvSpPr>
        <p:spPr>
          <a:xfrm>
            <a:off x="1770433" y="1550684"/>
            <a:ext cx="9658935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2. </a:t>
            </a:r>
            <a:r>
              <a:rPr kumimoji="0" lang="ko-KR" alt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국제라이온스협회의</a:t>
            </a:r>
            <a:r>
              <a:rPr kumimoji="0" lang="ko-KR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제 규정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68B38519-8A04-6620-BFCD-D9B8CA41ED19}"/>
              </a:ext>
            </a:extLst>
          </p:cNvPr>
          <p:cNvSpPr txBox="1">
            <a:spLocks/>
          </p:cNvSpPr>
          <p:nvPr/>
        </p:nvSpPr>
        <p:spPr>
          <a:xfrm>
            <a:off x="2198769" y="498972"/>
            <a:ext cx="2743200" cy="44504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014D393-B1C1-92FA-8A61-1042AB162EAF}"/>
              </a:ext>
            </a:extLst>
          </p:cNvPr>
          <p:cNvSpPr/>
          <p:nvPr/>
        </p:nvSpPr>
        <p:spPr>
          <a:xfrm>
            <a:off x="2198769" y="1121985"/>
            <a:ext cx="2743200" cy="7276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4E542154-618B-FB63-2054-1E5AE7867A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6" name="Headline">
            <a:extLst>
              <a:ext uri="{FF2B5EF4-FFF2-40B4-BE49-F238E27FC236}">
                <a16:creationId xmlns:a16="http://schemas.microsoft.com/office/drawing/2014/main" id="{00843D64-09D9-E4C7-4414-75C6C62E01F6}"/>
              </a:ext>
            </a:extLst>
          </p:cNvPr>
          <p:cNvSpPr txBox="1">
            <a:spLocks/>
          </p:cNvSpPr>
          <p:nvPr/>
        </p:nvSpPr>
        <p:spPr>
          <a:xfrm>
            <a:off x="2244392" y="2636862"/>
            <a:ext cx="7033600" cy="3190757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국제헌장 및 부칙</a:t>
            </a:r>
            <a:endParaRPr lang="en-US" altLang="ko-KR" sz="28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복합지구 헌장 및 부칙</a:t>
            </a:r>
            <a:endParaRPr lang="en-US" altLang="ko-KR" sz="28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지구 헌장 및 부칙</a:t>
            </a:r>
            <a:endParaRPr lang="en-US" altLang="ko-KR" sz="28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클럽 헌장 및 부칙</a:t>
            </a:r>
            <a:endParaRPr lang="en-US" altLang="ko-KR" sz="28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21908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30E444-823F-EBF9-3B95-2A91AD3B57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raphic 7">
            <a:extLst>
              <a:ext uri="{FF2B5EF4-FFF2-40B4-BE49-F238E27FC236}">
                <a16:creationId xmlns:a16="http://schemas.microsoft.com/office/drawing/2014/main" id="{89A26DF6-0085-F3A9-3CDC-B6FDF1EA3871}"/>
              </a:ext>
            </a:extLst>
          </p:cNvPr>
          <p:cNvSpPr/>
          <p:nvPr/>
        </p:nvSpPr>
        <p:spPr>
          <a:xfrm>
            <a:off x="5334000" y="9940"/>
            <a:ext cx="6858000" cy="6858000"/>
          </a:xfrm>
          <a:custGeom>
            <a:avLst/>
            <a:gdLst>
              <a:gd name="connsiteX0" fmla="*/ 3959471 w 6858000"/>
              <a:gd name="connsiteY0" fmla="*/ 0 h 6858000"/>
              <a:gd name="connsiteX1" fmla="*/ 0 w 6858000"/>
              <a:gd name="connsiteY1" fmla="*/ 6858000 h 6858000"/>
              <a:gd name="connsiteX2" fmla="*/ 6858000 w 6858000"/>
              <a:gd name="connsiteY2" fmla="*/ 6858000 h 6858000"/>
              <a:gd name="connsiteX3" fmla="*/ 6858000 w 6858000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6858000">
                <a:moveTo>
                  <a:pt x="3959471" y="0"/>
                </a:moveTo>
                <a:lnTo>
                  <a:pt x="0" y="6858000"/>
                </a:lnTo>
                <a:lnTo>
                  <a:pt x="6858000" y="6858000"/>
                </a:lnTo>
                <a:lnTo>
                  <a:pt x="6858000" y="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8600000" scaled="0"/>
          </a:gradFill>
          <a:ln w="79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E3FCC40-1BE4-9B8A-5631-98A7C342FAD7}"/>
              </a:ext>
            </a:extLst>
          </p:cNvPr>
          <p:cNvGrpSpPr/>
          <p:nvPr/>
        </p:nvGrpSpPr>
        <p:grpSpPr>
          <a:xfrm>
            <a:off x="40076" y="-7173"/>
            <a:ext cx="12192000" cy="6872344"/>
            <a:chOff x="0" y="-2"/>
            <a:chExt cx="12192000" cy="6858002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B26F82F-9E22-444E-753F-CF754CBD5D24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gradFill flip="none" rotWithShape="1">
              <a:gsLst>
                <a:gs pos="0">
                  <a:srgbClr val="7A2582">
                    <a:alpha val="5230"/>
                  </a:srgbClr>
                </a:gs>
                <a:gs pos="98000">
                  <a:srgbClr val="00338D">
                    <a:alpha val="76686"/>
                  </a:srgbClr>
                </a:gs>
              </a:gsLst>
              <a:lin ang="186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4685" tIns="47343" rIns="94685" bIns="47343" rtlCol="0" anchor="ctr"/>
            <a:lstStyle/>
            <a:p>
              <a:pPr algn="ctr"/>
              <a:endParaRPr lang="en-US" dirty="0">
                <a:solidFill>
                  <a:schemeClr val="lt1">
                    <a:alpha val="44000"/>
                  </a:schemeClr>
                </a:solidFill>
                <a:latin typeface="Open Sans Regular" charset="0"/>
              </a:endParaRPr>
            </a:p>
          </p:txBody>
        </p:sp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DE79A9BE-B505-95E2-6FD6-2F6EDAEAA9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0800000" flipH="1">
              <a:off x="8071756" y="-2"/>
              <a:ext cx="4120243" cy="4120243"/>
            </a:xfrm>
            <a:prstGeom prst="rect">
              <a:avLst/>
            </a:prstGeom>
          </p:spPr>
        </p:pic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9D7476D1-3E17-C5C7-D8AE-E031655738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0800000" flipH="1" flipV="1">
              <a:off x="6705599" y="1371599"/>
              <a:ext cx="5486401" cy="5486401"/>
            </a:xfrm>
            <a:prstGeom prst="rect">
              <a:avLst/>
            </a:prstGeom>
          </p:spPr>
        </p:pic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88C5B23B-9A21-8E15-2CD5-1C20C336EFED}"/>
              </a:ext>
            </a:extLst>
          </p:cNvPr>
          <p:cNvSpPr/>
          <p:nvPr/>
        </p:nvSpPr>
        <p:spPr>
          <a:xfrm>
            <a:off x="38504" y="7173"/>
            <a:ext cx="1387197" cy="68579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9260E7FD-C0A8-3C4E-A19C-AB33082C60F2}"/>
              </a:ext>
            </a:extLst>
          </p:cNvPr>
          <p:cNvSpPr/>
          <p:nvPr/>
        </p:nvSpPr>
        <p:spPr>
          <a:xfrm rot="10800000">
            <a:off x="971283" y="-9941"/>
            <a:ext cx="8725434" cy="6858001"/>
          </a:xfrm>
          <a:custGeom>
            <a:avLst/>
            <a:gdLst>
              <a:gd name="connsiteX0" fmla="*/ 8725434 w 8725434"/>
              <a:gd name="connsiteY0" fmla="*/ 6858000 h 6858000"/>
              <a:gd name="connsiteX1" fmla="*/ 7256341 w 8725434"/>
              <a:gd name="connsiteY1" fmla="*/ 6858000 h 6858000"/>
              <a:gd name="connsiteX2" fmla="*/ 1469093 w 8725434"/>
              <a:gd name="connsiteY2" fmla="*/ 6858000 h 6858000"/>
              <a:gd name="connsiteX3" fmla="*/ 0 w 8725434"/>
              <a:gd name="connsiteY3" fmla="*/ 6858000 h 6858000"/>
              <a:gd name="connsiteX4" fmla="*/ 3959470 w 8725434"/>
              <a:gd name="connsiteY4" fmla="*/ 0 h 6858000"/>
              <a:gd name="connsiteX5" fmla="*/ 5428563 w 8725434"/>
              <a:gd name="connsiteY5" fmla="*/ 0 h 6858000"/>
              <a:gd name="connsiteX6" fmla="*/ 7256341 w 8725434"/>
              <a:gd name="connsiteY6" fmla="*/ 0 h 6858000"/>
              <a:gd name="connsiteX7" fmla="*/ 8725434 w 8725434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25434" h="6858000">
                <a:moveTo>
                  <a:pt x="8725434" y="6858000"/>
                </a:moveTo>
                <a:lnTo>
                  <a:pt x="7256341" y="6858000"/>
                </a:lnTo>
                <a:lnTo>
                  <a:pt x="1469093" y="6858000"/>
                </a:lnTo>
                <a:lnTo>
                  <a:pt x="0" y="6858000"/>
                </a:lnTo>
                <a:lnTo>
                  <a:pt x="3959470" y="0"/>
                </a:lnTo>
                <a:lnTo>
                  <a:pt x="5428563" y="0"/>
                </a:lnTo>
                <a:lnTo>
                  <a:pt x="7256341" y="0"/>
                </a:lnTo>
                <a:lnTo>
                  <a:pt x="8725434" y="0"/>
                </a:lnTo>
                <a:close/>
              </a:path>
            </a:pathLst>
          </a:custGeom>
          <a:solidFill>
            <a:srgbClr val="FFFFFF"/>
          </a:solidFill>
          <a:ln w="7938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9" name="Graphic 35">
            <a:extLst>
              <a:ext uri="{FF2B5EF4-FFF2-40B4-BE49-F238E27FC236}">
                <a16:creationId xmlns:a16="http://schemas.microsoft.com/office/drawing/2014/main" id="{7BE758A9-B227-5647-574C-9B3A505CABC5}"/>
              </a:ext>
            </a:extLst>
          </p:cNvPr>
          <p:cNvSpPr/>
          <p:nvPr/>
        </p:nvSpPr>
        <p:spPr>
          <a:xfrm rot="10800000">
            <a:off x="0" y="7173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Body Copy">
            <a:extLst>
              <a:ext uri="{FF2B5EF4-FFF2-40B4-BE49-F238E27FC236}">
                <a16:creationId xmlns:a16="http://schemas.microsoft.com/office/drawing/2014/main" id="{A1FF7762-1CD5-9E3F-EAA8-8528FD305558}"/>
              </a:ext>
            </a:extLst>
          </p:cNvPr>
          <p:cNvSpPr txBox="1">
            <a:spLocks/>
          </p:cNvSpPr>
          <p:nvPr/>
        </p:nvSpPr>
        <p:spPr>
          <a:xfrm>
            <a:off x="2058217" y="1957072"/>
            <a:ext cx="3878945" cy="847666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ko-KR" altLang="en-US" sz="40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자 료 실 </a:t>
            </a:r>
            <a:endParaRPr lang="ko-KR" sz="4000" b="1" dirty="0">
              <a:solidFill>
                <a:srgbClr val="00338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09815C-C066-C967-93FC-FDF2EC1764E5}"/>
              </a:ext>
            </a:extLst>
          </p:cNvPr>
          <p:cNvSpPr txBox="1"/>
          <p:nvPr/>
        </p:nvSpPr>
        <p:spPr>
          <a:xfrm>
            <a:off x="1121187" y="3511633"/>
            <a:ext cx="4929013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lang="ko-KR" altLang="en-US" sz="2400" b="1" dirty="0" err="1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국제라이온스협회의</a:t>
            </a:r>
            <a:r>
              <a:rPr lang="ko-KR" altLang="en-US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제 규정을</a:t>
            </a:r>
            <a:endParaRPr lang="en-US" altLang="ko-KR" sz="2400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fontAlgn="base"/>
            <a:r>
              <a:rPr lang="ko-KR" altLang="en-US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필터링 기준 카테고리</a:t>
            </a:r>
            <a:r>
              <a:rPr lang="en-US" altLang="ko-KR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유형</a:t>
            </a:r>
            <a:r>
              <a:rPr lang="en-US" altLang="ko-KR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청중</a:t>
            </a:r>
            <a:r>
              <a:rPr lang="en-US" altLang="ko-KR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원인</a:t>
            </a:r>
            <a:r>
              <a:rPr lang="en-US" altLang="ko-KR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언어 등 다양한 키워드로 </a:t>
            </a:r>
            <a:endParaRPr lang="en-US" altLang="ko-KR" sz="2400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fontAlgn="base"/>
            <a:r>
              <a:rPr lang="ko-KR" altLang="en-US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선택하여 검색할 수 있다</a:t>
            </a:r>
            <a:r>
              <a:rPr lang="en-US" altLang="ko-KR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  <a:endParaRPr lang="ko-KR" sz="2400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FF19661-1B3E-E7C2-805C-E7DF57B457B7}"/>
              </a:ext>
            </a:extLst>
          </p:cNvPr>
          <p:cNvGrpSpPr/>
          <p:nvPr/>
        </p:nvGrpSpPr>
        <p:grpSpPr>
          <a:xfrm>
            <a:off x="5951839" y="1172578"/>
            <a:ext cx="4724754" cy="4167542"/>
            <a:chOff x="6907918" y="1135076"/>
            <a:chExt cx="4724754" cy="416754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8A09035B-4B1A-9025-194B-987EFCB27A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3906" y="1151620"/>
              <a:ext cx="3572781" cy="4150998"/>
            </a:xfrm>
            <a:prstGeom prst="rect">
              <a:avLst/>
            </a:prstGeom>
          </p:spPr>
        </p:pic>
        <p:sp>
          <p:nvSpPr>
            <p:cNvPr id="6" name="Headline">
              <a:extLst>
                <a:ext uri="{FF2B5EF4-FFF2-40B4-BE49-F238E27FC236}">
                  <a16:creationId xmlns:a16="http://schemas.microsoft.com/office/drawing/2014/main" id="{9F522DE7-1293-16CB-F83D-0D109BC982CC}"/>
                </a:ext>
              </a:extLst>
            </p:cNvPr>
            <p:cNvSpPr txBox="1">
              <a:spLocks/>
            </p:cNvSpPr>
            <p:nvPr/>
          </p:nvSpPr>
          <p:spPr>
            <a:xfrm>
              <a:off x="6907918" y="1135076"/>
              <a:ext cx="4724754" cy="784494"/>
            </a:xfrm>
            <a:prstGeom prst="rect">
              <a:avLst/>
            </a:prstGeom>
          </p:spPr>
          <p:txBody>
            <a:bodyPr lIns="91440" tIns="45720" rIns="91440" bIns="45720" anchor="ctr"/>
            <a:lstStyle>
              <a:lvl1pPr marL="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 b="1">
                  <a:solidFill>
                    <a:srgbClr val="0A5496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1pPr>
              <a:lvl2pPr marL="519099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Segoe UI" panose="020B0502040204020203" pitchFamily="34" charset="0"/>
                <a:buNone/>
                <a:defRPr sz="4000">
                  <a:solidFill>
                    <a:srgbClr val="F0C300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2pPr>
              <a:lvl3pPr marL="914377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4000">
                  <a:solidFill>
                    <a:srgbClr val="F0C300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3pPr>
              <a:lvl4pPr marL="1371565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>
                  <a:solidFill>
                    <a:srgbClr val="F0C300"/>
                  </a:solidFill>
                  <a:latin typeface="+mn-lt"/>
                  <a:ea typeface="ヒラギノ角ゴ Pro W3" charset="0"/>
                </a:defRPr>
              </a:lvl4pPr>
              <a:lvl5pPr marL="1828755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>
                  <a:solidFill>
                    <a:srgbClr val="F0C300"/>
                  </a:solidFill>
                  <a:latin typeface="+mn-lt"/>
                  <a:ea typeface="ヒラギノ角ゴ Pro W3" charset="0"/>
                </a:defRPr>
              </a:lvl5pPr>
              <a:lvl6pPr marL="2285943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6pPr>
              <a:lvl7pPr marL="2743131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7pPr>
              <a:lvl8pPr marL="3200320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8pPr>
              <a:lvl9pPr marL="3657509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>
                <a:spcBef>
                  <a:spcPts val="1000"/>
                </a:spcBef>
              </a:pPr>
              <a:r>
                <a:rPr lang="ko-KR" sz="35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</a:rPr>
                <a:t>스캔하기</a:t>
              </a: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2406D1AD-5DD5-B264-BCE8-FD41D18EFB4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8DF4AE1B-8F76-A448-6DF4-9D920BBFAE3E}"/>
              </a:ext>
            </a:extLst>
          </p:cNvPr>
          <p:cNvSpPr txBox="1">
            <a:spLocks/>
          </p:cNvSpPr>
          <p:nvPr/>
        </p:nvSpPr>
        <p:spPr>
          <a:xfrm>
            <a:off x="1850430" y="498972"/>
            <a:ext cx="2743200" cy="44504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17" name="Rectangle 21">
            <a:extLst>
              <a:ext uri="{FF2B5EF4-FFF2-40B4-BE49-F238E27FC236}">
                <a16:creationId xmlns:a16="http://schemas.microsoft.com/office/drawing/2014/main" id="{DC227FA4-AA64-A405-6391-D0B82B59F67A}"/>
              </a:ext>
            </a:extLst>
          </p:cNvPr>
          <p:cNvSpPr/>
          <p:nvPr/>
        </p:nvSpPr>
        <p:spPr>
          <a:xfrm>
            <a:off x="1995569" y="1121985"/>
            <a:ext cx="2743200" cy="7276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2E688C6B-CD42-35BC-3D6D-DDFDE2BD81F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840" y="1883901"/>
            <a:ext cx="3400425" cy="340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755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CA85C8-02BB-9CD7-B60E-8AC172D8AE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raphic 7">
            <a:extLst>
              <a:ext uri="{FF2B5EF4-FFF2-40B4-BE49-F238E27FC236}">
                <a16:creationId xmlns:a16="http://schemas.microsoft.com/office/drawing/2014/main" id="{DBE27566-53E3-2CB3-48E3-0D6A0F7E344F}"/>
              </a:ext>
            </a:extLst>
          </p:cNvPr>
          <p:cNvSpPr/>
          <p:nvPr/>
        </p:nvSpPr>
        <p:spPr>
          <a:xfrm>
            <a:off x="5334000" y="9940"/>
            <a:ext cx="6858000" cy="6858000"/>
          </a:xfrm>
          <a:custGeom>
            <a:avLst/>
            <a:gdLst>
              <a:gd name="connsiteX0" fmla="*/ 3959471 w 6858000"/>
              <a:gd name="connsiteY0" fmla="*/ 0 h 6858000"/>
              <a:gd name="connsiteX1" fmla="*/ 0 w 6858000"/>
              <a:gd name="connsiteY1" fmla="*/ 6858000 h 6858000"/>
              <a:gd name="connsiteX2" fmla="*/ 6858000 w 6858000"/>
              <a:gd name="connsiteY2" fmla="*/ 6858000 h 6858000"/>
              <a:gd name="connsiteX3" fmla="*/ 6858000 w 6858000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6858000">
                <a:moveTo>
                  <a:pt x="3959471" y="0"/>
                </a:moveTo>
                <a:lnTo>
                  <a:pt x="0" y="6858000"/>
                </a:lnTo>
                <a:lnTo>
                  <a:pt x="6858000" y="6858000"/>
                </a:lnTo>
                <a:lnTo>
                  <a:pt x="6858000" y="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8600000" scaled="0"/>
          </a:gradFill>
          <a:ln w="79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A85272F-E62B-6DB2-B9E0-983CB86A1FB2}"/>
              </a:ext>
            </a:extLst>
          </p:cNvPr>
          <p:cNvGrpSpPr/>
          <p:nvPr/>
        </p:nvGrpSpPr>
        <p:grpSpPr>
          <a:xfrm>
            <a:off x="40076" y="-7173"/>
            <a:ext cx="12192000" cy="6872344"/>
            <a:chOff x="0" y="-2"/>
            <a:chExt cx="12192000" cy="6858002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CCDEBC5-E1F7-0D12-0BB7-51630ACCFB0D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gradFill flip="none" rotWithShape="1">
              <a:gsLst>
                <a:gs pos="0">
                  <a:srgbClr val="7A2582">
                    <a:alpha val="5230"/>
                  </a:srgbClr>
                </a:gs>
                <a:gs pos="98000">
                  <a:srgbClr val="00338D">
                    <a:alpha val="76686"/>
                  </a:srgbClr>
                </a:gs>
              </a:gsLst>
              <a:lin ang="186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4685" tIns="47343" rIns="94685" bIns="47343" rtlCol="0" anchor="ctr"/>
            <a:lstStyle/>
            <a:p>
              <a:pPr algn="ctr"/>
              <a:endParaRPr lang="en-US" dirty="0">
                <a:solidFill>
                  <a:schemeClr val="lt1">
                    <a:alpha val="44000"/>
                  </a:schemeClr>
                </a:solidFill>
                <a:latin typeface="Open Sans Regular" charset="0"/>
              </a:endParaRPr>
            </a:p>
          </p:txBody>
        </p:sp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02D7628B-7E13-27C6-E6FE-0D5597622D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0800000" flipH="1">
              <a:off x="8071756" y="-2"/>
              <a:ext cx="4120243" cy="4120243"/>
            </a:xfrm>
            <a:prstGeom prst="rect">
              <a:avLst/>
            </a:prstGeom>
          </p:spPr>
        </p:pic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5997E20F-4E3C-6360-A089-984E323D83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0800000" flipH="1" flipV="1">
              <a:off x="6705599" y="1371599"/>
              <a:ext cx="5486401" cy="5486401"/>
            </a:xfrm>
            <a:prstGeom prst="rect">
              <a:avLst/>
            </a:prstGeom>
          </p:spPr>
        </p:pic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31EC5570-79DC-6597-F3EA-45CD08395463}"/>
              </a:ext>
            </a:extLst>
          </p:cNvPr>
          <p:cNvSpPr/>
          <p:nvPr/>
        </p:nvSpPr>
        <p:spPr>
          <a:xfrm>
            <a:off x="38504" y="7173"/>
            <a:ext cx="1387197" cy="68579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42E8F95D-F9F5-2532-C52D-56E0C7F901A8}"/>
              </a:ext>
            </a:extLst>
          </p:cNvPr>
          <p:cNvSpPr/>
          <p:nvPr/>
        </p:nvSpPr>
        <p:spPr>
          <a:xfrm rot="10800000">
            <a:off x="590564" y="-9940"/>
            <a:ext cx="8725434" cy="6858001"/>
          </a:xfrm>
          <a:custGeom>
            <a:avLst/>
            <a:gdLst>
              <a:gd name="connsiteX0" fmla="*/ 8725434 w 8725434"/>
              <a:gd name="connsiteY0" fmla="*/ 6858000 h 6858000"/>
              <a:gd name="connsiteX1" fmla="*/ 7256341 w 8725434"/>
              <a:gd name="connsiteY1" fmla="*/ 6858000 h 6858000"/>
              <a:gd name="connsiteX2" fmla="*/ 1469093 w 8725434"/>
              <a:gd name="connsiteY2" fmla="*/ 6858000 h 6858000"/>
              <a:gd name="connsiteX3" fmla="*/ 0 w 8725434"/>
              <a:gd name="connsiteY3" fmla="*/ 6858000 h 6858000"/>
              <a:gd name="connsiteX4" fmla="*/ 3959470 w 8725434"/>
              <a:gd name="connsiteY4" fmla="*/ 0 h 6858000"/>
              <a:gd name="connsiteX5" fmla="*/ 5428563 w 8725434"/>
              <a:gd name="connsiteY5" fmla="*/ 0 h 6858000"/>
              <a:gd name="connsiteX6" fmla="*/ 7256341 w 8725434"/>
              <a:gd name="connsiteY6" fmla="*/ 0 h 6858000"/>
              <a:gd name="connsiteX7" fmla="*/ 8725434 w 8725434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25434" h="6858000">
                <a:moveTo>
                  <a:pt x="8725434" y="6858000"/>
                </a:moveTo>
                <a:lnTo>
                  <a:pt x="7256341" y="6858000"/>
                </a:lnTo>
                <a:lnTo>
                  <a:pt x="1469093" y="6858000"/>
                </a:lnTo>
                <a:lnTo>
                  <a:pt x="0" y="6858000"/>
                </a:lnTo>
                <a:lnTo>
                  <a:pt x="3959470" y="0"/>
                </a:lnTo>
                <a:lnTo>
                  <a:pt x="5428563" y="0"/>
                </a:lnTo>
                <a:lnTo>
                  <a:pt x="7256341" y="0"/>
                </a:lnTo>
                <a:lnTo>
                  <a:pt x="8725434" y="0"/>
                </a:lnTo>
                <a:close/>
              </a:path>
            </a:pathLst>
          </a:custGeom>
          <a:solidFill>
            <a:srgbClr val="FFFFFF"/>
          </a:solidFill>
          <a:ln w="7938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9" name="Graphic 35">
            <a:extLst>
              <a:ext uri="{FF2B5EF4-FFF2-40B4-BE49-F238E27FC236}">
                <a16:creationId xmlns:a16="http://schemas.microsoft.com/office/drawing/2014/main" id="{7A68966E-18CC-9EDB-FF4D-2826F4FC44DA}"/>
              </a:ext>
            </a:extLst>
          </p:cNvPr>
          <p:cNvSpPr/>
          <p:nvPr/>
        </p:nvSpPr>
        <p:spPr>
          <a:xfrm rot="10800000">
            <a:off x="0" y="7173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Body Copy">
            <a:extLst>
              <a:ext uri="{FF2B5EF4-FFF2-40B4-BE49-F238E27FC236}">
                <a16:creationId xmlns:a16="http://schemas.microsoft.com/office/drawing/2014/main" id="{618C6E78-A0B8-8F02-9CFE-4A22D5CF1B63}"/>
              </a:ext>
            </a:extLst>
          </p:cNvPr>
          <p:cNvSpPr txBox="1">
            <a:spLocks/>
          </p:cNvSpPr>
          <p:nvPr/>
        </p:nvSpPr>
        <p:spPr>
          <a:xfrm>
            <a:off x="1285063" y="1925678"/>
            <a:ext cx="4764142" cy="93739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en-US" altLang="ko-KR" sz="40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3. </a:t>
            </a:r>
            <a:r>
              <a:rPr lang="ko-KR" altLang="en-US" sz="40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미션 </a:t>
            </a:r>
            <a:r>
              <a:rPr lang="en-US" altLang="ko-KR" sz="40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1.5</a:t>
            </a:r>
            <a:r>
              <a:rPr lang="ko-KR" altLang="en-US" sz="40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운동 </a:t>
            </a:r>
            <a:endParaRPr lang="ko-KR" sz="4000" b="1" dirty="0">
              <a:solidFill>
                <a:srgbClr val="00338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9865E1-9E30-50CA-AA04-4A34FB9511AC}"/>
              </a:ext>
            </a:extLst>
          </p:cNvPr>
          <p:cNvSpPr txBox="1"/>
          <p:nvPr/>
        </p:nvSpPr>
        <p:spPr>
          <a:xfrm>
            <a:off x="1373499" y="3462470"/>
            <a:ext cx="3878944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lang="ko-KR" altLang="en-US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회원 권유</a:t>
            </a:r>
            <a:r>
              <a:rPr lang="en-US" altLang="ko-KR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  <a:r>
              <a:rPr lang="ko-KR" altLang="en-US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신생클럽 조직</a:t>
            </a:r>
            <a:r>
              <a:rPr lang="en-US" altLang="ko-KR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  <a:r>
              <a:rPr lang="ko-KR" altLang="en-US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시상 제도 등 미션 </a:t>
            </a:r>
            <a:r>
              <a:rPr lang="en-US" altLang="ko-KR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1.5</a:t>
            </a:r>
            <a:r>
              <a:rPr lang="ko-KR" altLang="en-US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관련 자료를 검색할 수 있다</a:t>
            </a:r>
            <a:r>
              <a:rPr lang="en-US" altLang="ko-KR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.</a:t>
            </a:r>
            <a:endParaRPr lang="ko-KR" sz="2400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6F9A9D1-2A54-0217-5DA0-F029FE1C8712}"/>
              </a:ext>
            </a:extLst>
          </p:cNvPr>
          <p:cNvGrpSpPr/>
          <p:nvPr/>
        </p:nvGrpSpPr>
        <p:grpSpPr>
          <a:xfrm>
            <a:off x="5788626" y="1648177"/>
            <a:ext cx="4724754" cy="4167542"/>
            <a:chOff x="6907918" y="1135076"/>
            <a:chExt cx="4724754" cy="416754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224FE25-F672-341D-3DB3-569D12D16AE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3906" y="1151620"/>
              <a:ext cx="3572781" cy="4150998"/>
            </a:xfrm>
            <a:prstGeom prst="rect">
              <a:avLst/>
            </a:prstGeom>
          </p:spPr>
        </p:pic>
        <p:sp>
          <p:nvSpPr>
            <p:cNvPr id="6" name="Headline">
              <a:extLst>
                <a:ext uri="{FF2B5EF4-FFF2-40B4-BE49-F238E27FC236}">
                  <a16:creationId xmlns:a16="http://schemas.microsoft.com/office/drawing/2014/main" id="{26B5BF20-9BED-E84B-4A10-E49EC38E63FE}"/>
                </a:ext>
              </a:extLst>
            </p:cNvPr>
            <p:cNvSpPr txBox="1">
              <a:spLocks/>
            </p:cNvSpPr>
            <p:nvPr/>
          </p:nvSpPr>
          <p:spPr>
            <a:xfrm>
              <a:off x="6907918" y="1135076"/>
              <a:ext cx="4724754" cy="784494"/>
            </a:xfrm>
            <a:prstGeom prst="rect">
              <a:avLst/>
            </a:prstGeom>
          </p:spPr>
          <p:txBody>
            <a:bodyPr lIns="91440" tIns="45720" rIns="91440" bIns="45720" anchor="ctr"/>
            <a:lstStyle>
              <a:lvl1pPr marL="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 b="1">
                  <a:solidFill>
                    <a:srgbClr val="0A5496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1pPr>
              <a:lvl2pPr marL="519099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Segoe UI" panose="020B0502040204020203" pitchFamily="34" charset="0"/>
                <a:buNone/>
                <a:defRPr sz="4000">
                  <a:solidFill>
                    <a:srgbClr val="F0C300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2pPr>
              <a:lvl3pPr marL="914377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4000">
                  <a:solidFill>
                    <a:srgbClr val="F0C300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3pPr>
              <a:lvl4pPr marL="1371565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>
                  <a:solidFill>
                    <a:srgbClr val="F0C300"/>
                  </a:solidFill>
                  <a:latin typeface="+mn-lt"/>
                  <a:ea typeface="ヒラギノ角ゴ Pro W3" charset="0"/>
                </a:defRPr>
              </a:lvl4pPr>
              <a:lvl5pPr marL="1828755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>
                  <a:solidFill>
                    <a:srgbClr val="F0C300"/>
                  </a:solidFill>
                  <a:latin typeface="+mn-lt"/>
                  <a:ea typeface="ヒラギノ角ゴ Pro W3" charset="0"/>
                </a:defRPr>
              </a:lvl5pPr>
              <a:lvl6pPr marL="2285943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6pPr>
              <a:lvl7pPr marL="2743131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7pPr>
              <a:lvl8pPr marL="3200320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8pPr>
              <a:lvl9pPr marL="3657509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>
                <a:spcBef>
                  <a:spcPts val="1000"/>
                </a:spcBef>
              </a:pPr>
              <a:r>
                <a:rPr lang="ko-KR" sz="35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</a:rPr>
                <a:t>스캔하기</a:t>
              </a: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CB2287E8-C62C-A6C0-FA77-0D82A043C1C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39F57CE7-C5AD-6283-AFDF-43D44F47004E}"/>
              </a:ext>
            </a:extLst>
          </p:cNvPr>
          <p:cNvSpPr txBox="1">
            <a:spLocks/>
          </p:cNvSpPr>
          <p:nvPr/>
        </p:nvSpPr>
        <p:spPr>
          <a:xfrm>
            <a:off x="1850430" y="498972"/>
            <a:ext cx="2743200" cy="44504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17" name="Rectangle 21">
            <a:extLst>
              <a:ext uri="{FF2B5EF4-FFF2-40B4-BE49-F238E27FC236}">
                <a16:creationId xmlns:a16="http://schemas.microsoft.com/office/drawing/2014/main" id="{B1D6800F-3E37-1DA4-C159-0B4873C15F11}"/>
              </a:ext>
            </a:extLst>
          </p:cNvPr>
          <p:cNvSpPr/>
          <p:nvPr/>
        </p:nvSpPr>
        <p:spPr>
          <a:xfrm>
            <a:off x="1995569" y="1121985"/>
            <a:ext cx="2743200" cy="7276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FD684A58-8417-C90B-CEB0-179004B16AC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729" y="2394375"/>
            <a:ext cx="3336521" cy="333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4982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A2D4EB-46D4-B088-EE77-101F4DAB3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raphic 7">
            <a:extLst>
              <a:ext uri="{FF2B5EF4-FFF2-40B4-BE49-F238E27FC236}">
                <a16:creationId xmlns:a16="http://schemas.microsoft.com/office/drawing/2014/main" id="{E2D66575-3589-07B6-91C0-8120494C4438}"/>
              </a:ext>
            </a:extLst>
          </p:cNvPr>
          <p:cNvSpPr/>
          <p:nvPr/>
        </p:nvSpPr>
        <p:spPr>
          <a:xfrm>
            <a:off x="5334000" y="9940"/>
            <a:ext cx="6858000" cy="6858000"/>
          </a:xfrm>
          <a:custGeom>
            <a:avLst/>
            <a:gdLst>
              <a:gd name="connsiteX0" fmla="*/ 3959471 w 6858000"/>
              <a:gd name="connsiteY0" fmla="*/ 0 h 6858000"/>
              <a:gd name="connsiteX1" fmla="*/ 0 w 6858000"/>
              <a:gd name="connsiteY1" fmla="*/ 6858000 h 6858000"/>
              <a:gd name="connsiteX2" fmla="*/ 6858000 w 6858000"/>
              <a:gd name="connsiteY2" fmla="*/ 6858000 h 6858000"/>
              <a:gd name="connsiteX3" fmla="*/ 6858000 w 6858000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6858000">
                <a:moveTo>
                  <a:pt x="3959471" y="0"/>
                </a:moveTo>
                <a:lnTo>
                  <a:pt x="0" y="6858000"/>
                </a:lnTo>
                <a:lnTo>
                  <a:pt x="6858000" y="6858000"/>
                </a:lnTo>
                <a:lnTo>
                  <a:pt x="6858000" y="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8600000" scaled="0"/>
          </a:gradFill>
          <a:ln w="79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17FE03C-17F4-7472-20FA-8F51A64EAE2B}"/>
              </a:ext>
            </a:extLst>
          </p:cNvPr>
          <p:cNvGrpSpPr/>
          <p:nvPr/>
        </p:nvGrpSpPr>
        <p:grpSpPr>
          <a:xfrm>
            <a:off x="40076" y="-7173"/>
            <a:ext cx="12192000" cy="6872344"/>
            <a:chOff x="0" y="-2"/>
            <a:chExt cx="12192000" cy="6858002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3B775C4-42F4-4780-3BF9-3E4F468135D4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gradFill flip="none" rotWithShape="1">
              <a:gsLst>
                <a:gs pos="0">
                  <a:srgbClr val="7A2582">
                    <a:alpha val="5230"/>
                  </a:srgbClr>
                </a:gs>
                <a:gs pos="98000">
                  <a:srgbClr val="00338D">
                    <a:alpha val="76686"/>
                  </a:srgbClr>
                </a:gs>
              </a:gsLst>
              <a:lin ang="186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4685" tIns="47343" rIns="94685" bIns="47343" rtlCol="0" anchor="ctr"/>
            <a:lstStyle/>
            <a:p>
              <a:pPr algn="ctr"/>
              <a:endParaRPr lang="en-US" dirty="0">
                <a:solidFill>
                  <a:schemeClr val="lt1">
                    <a:alpha val="44000"/>
                  </a:schemeClr>
                </a:solidFill>
                <a:latin typeface="Open Sans Regular" charset="0"/>
              </a:endParaRPr>
            </a:p>
          </p:txBody>
        </p:sp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573DF931-C939-DFAA-A847-35C7373ED1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0800000" flipH="1">
              <a:off x="8071756" y="-2"/>
              <a:ext cx="4120243" cy="4120243"/>
            </a:xfrm>
            <a:prstGeom prst="rect">
              <a:avLst/>
            </a:prstGeom>
          </p:spPr>
        </p:pic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6F8EAB19-0168-6079-8165-1620E8B97F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0800000" flipH="1" flipV="1">
              <a:off x="6705599" y="1371599"/>
              <a:ext cx="5486401" cy="5486401"/>
            </a:xfrm>
            <a:prstGeom prst="rect">
              <a:avLst/>
            </a:prstGeom>
          </p:spPr>
        </p:pic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98B71B49-8AAC-1C42-72DC-0DBB6C044D87}"/>
              </a:ext>
            </a:extLst>
          </p:cNvPr>
          <p:cNvSpPr/>
          <p:nvPr/>
        </p:nvSpPr>
        <p:spPr>
          <a:xfrm>
            <a:off x="38504" y="7173"/>
            <a:ext cx="1387197" cy="68579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48778C2D-308E-A8F7-7614-0C6B29AD9DB1}"/>
              </a:ext>
            </a:extLst>
          </p:cNvPr>
          <p:cNvSpPr/>
          <p:nvPr/>
        </p:nvSpPr>
        <p:spPr>
          <a:xfrm rot="10800000">
            <a:off x="1181130" y="-9941"/>
            <a:ext cx="8725434" cy="6858001"/>
          </a:xfrm>
          <a:custGeom>
            <a:avLst/>
            <a:gdLst>
              <a:gd name="connsiteX0" fmla="*/ 8725434 w 8725434"/>
              <a:gd name="connsiteY0" fmla="*/ 6858000 h 6858000"/>
              <a:gd name="connsiteX1" fmla="*/ 7256341 w 8725434"/>
              <a:gd name="connsiteY1" fmla="*/ 6858000 h 6858000"/>
              <a:gd name="connsiteX2" fmla="*/ 1469093 w 8725434"/>
              <a:gd name="connsiteY2" fmla="*/ 6858000 h 6858000"/>
              <a:gd name="connsiteX3" fmla="*/ 0 w 8725434"/>
              <a:gd name="connsiteY3" fmla="*/ 6858000 h 6858000"/>
              <a:gd name="connsiteX4" fmla="*/ 3959470 w 8725434"/>
              <a:gd name="connsiteY4" fmla="*/ 0 h 6858000"/>
              <a:gd name="connsiteX5" fmla="*/ 5428563 w 8725434"/>
              <a:gd name="connsiteY5" fmla="*/ 0 h 6858000"/>
              <a:gd name="connsiteX6" fmla="*/ 7256341 w 8725434"/>
              <a:gd name="connsiteY6" fmla="*/ 0 h 6858000"/>
              <a:gd name="connsiteX7" fmla="*/ 8725434 w 8725434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25434" h="6858000">
                <a:moveTo>
                  <a:pt x="8725434" y="6858000"/>
                </a:moveTo>
                <a:lnTo>
                  <a:pt x="7256341" y="6858000"/>
                </a:lnTo>
                <a:lnTo>
                  <a:pt x="1469093" y="6858000"/>
                </a:lnTo>
                <a:lnTo>
                  <a:pt x="0" y="6858000"/>
                </a:lnTo>
                <a:lnTo>
                  <a:pt x="3959470" y="0"/>
                </a:lnTo>
                <a:lnTo>
                  <a:pt x="5428563" y="0"/>
                </a:lnTo>
                <a:lnTo>
                  <a:pt x="7256341" y="0"/>
                </a:lnTo>
                <a:lnTo>
                  <a:pt x="8725434" y="0"/>
                </a:lnTo>
                <a:close/>
              </a:path>
            </a:pathLst>
          </a:custGeom>
          <a:solidFill>
            <a:srgbClr val="FFFFFF"/>
          </a:solidFill>
          <a:ln w="7938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Graphic 35">
            <a:extLst>
              <a:ext uri="{FF2B5EF4-FFF2-40B4-BE49-F238E27FC236}">
                <a16:creationId xmlns:a16="http://schemas.microsoft.com/office/drawing/2014/main" id="{EDF08ED4-41FC-033D-83D5-DD03008FF451}"/>
              </a:ext>
            </a:extLst>
          </p:cNvPr>
          <p:cNvSpPr/>
          <p:nvPr/>
        </p:nvSpPr>
        <p:spPr>
          <a:xfrm rot="10800000">
            <a:off x="0" y="7173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Body Copy">
            <a:extLst>
              <a:ext uri="{FF2B5EF4-FFF2-40B4-BE49-F238E27FC236}">
                <a16:creationId xmlns:a16="http://schemas.microsoft.com/office/drawing/2014/main" id="{5459A002-A455-2D47-A93B-9CD8ABF99446}"/>
              </a:ext>
            </a:extLst>
          </p:cNvPr>
          <p:cNvSpPr txBox="1">
            <a:spLocks/>
          </p:cNvSpPr>
          <p:nvPr/>
        </p:nvSpPr>
        <p:spPr>
          <a:xfrm>
            <a:off x="1325548" y="1479285"/>
            <a:ext cx="5130512" cy="88806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en-US" altLang="ko-KR" sz="40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4. </a:t>
            </a:r>
            <a:r>
              <a:rPr lang="ko-KR" altLang="en-US" sz="40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국제이사회 방침서</a:t>
            </a:r>
            <a:endParaRPr lang="ko-KR" sz="4000" b="1" dirty="0">
              <a:solidFill>
                <a:srgbClr val="00338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5D7B1F-0635-BB5F-56BF-B25393B90E92}"/>
              </a:ext>
            </a:extLst>
          </p:cNvPr>
          <p:cNvSpPr txBox="1"/>
          <p:nvPr/>
        </p:nvSpPr>
        <p:spPr>
          <a:xfrm>
            <a:off x="1834596" y="3013501"/>
            <a:ext cx="411241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lang="ko-KR" altLang="en-US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총 </a:t>
            </a:r>
            <a:r>
              <a:rPr lang="en-US" altLang="ko-KR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26</a:t>
            </a:r>
            <a:r>
              <a:rPr lang="ko-KR" altLang="en-US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장의 </a:t>
            </a:r>
            <a:r>
              <a:rPr lang="ko-KR" altLang="en-US" sz="2400" b="1" dirty="0" err="1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섹션으로</a:t>
            </a:r>
            <a:r>
              <a:rPr lang="ko-KR" altLang="en-US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구성된</a:t>
            </a:r>
            <a:endParaRPr lang="en-US" altLang="ko-KR" sz="2400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fontAlgn="base"/>
            <a:r>
              <a:rPr lang="ko-KR" altLang="en-US" sz="2400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참고 및 준수할 주요 방침</a:t>
            </a:r>
            <a:endParaRPr lang="ko-KR" sz="2400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2B25EA2-ADCE-FE78-8DAF-AFB8A8A6E2B6}"/>
              </a:ext>
            </a:extLst>
          </p:cNvPr>
          <p:cNvGrpSpPr/>
          <p:nvPr/>
        </p:nvGrpSpPr>
        <p:grpSpPr>
          <a:xfrm>
            <a:off x="6077987" y="1648177"/>
            <a:ext cx="4724754" cy="4167542"/>
            <a:chOff x="6907918" y="1135076"/>
            <a:chExt cx="4724754" cy="416754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417C766-1F44-DEEF-5FB5-7540690F2C9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3906" y="1151620"/>
              <a:ext cx="3572781" cy="4150998"/>
            </a:xfrm>
            <a:prstGeom prst="rect">
              <a:avLst/>
            </a:prstGeom>
          </p:spPr>
        </p:pic>
        <p:sp>
          <p:nvSpPr>
            <p:cNvPr id="6" name="Headline">
              <a:extLst>
                <a:ext uri="{FF2B5EF4-FFF2-40B4-BE49-F238E27FC236}">
                  <a16:creationId xmlns:a16="http://schemas.microsoft.com/office/drawing/2014/main" id="{723915B4-C551-A8E0-0558-62F7AD80F39D}"/>
                </a:ext>
              </a:extLst>
            </p:cNvPr>
            <p:cNvSpPr txBox="1">
              <a:spLocks/>
            </p:cNvSpPr>
            <p:nvPr/>
          </p:nvSpPr>
          <p:spPr>
            <a:xfrm>
              <a:off x="6907918" y="1135076"/>
              <a:ext cx="4724754" cy="784494"/>
            </a:xfrm>
            <a:prstGeom prst="rect">
              <a:avLst/>
            </a:prstGeom>
          </p:spPr>
          <p:txBody>
            <a:bodyPr lIns="91440" tIns="45720" rIns="91440" bIns="45720" anchor="ctr"/>
            <a:lstStyle>
              <a:lvl1pPr marL="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 b="1">
                  <a:solidFill>
                    <a:srgbClr val="0A5496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1pPr>
              <a:lvl2pPr marL="519099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Segoe UI" panose="020B0502040204020203" pitchFamily="34" charset="0"/>
                <a:buNone/>
                <a:defRPr sz="4000">
                  <a:solidFill>
                    <a:srgbClr val="F0C300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2pPr>
              <a:lvl3pPr marL="914377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4000">
                  <a:solidFill>
                    <a:srgbClr val="F0C300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3pPr>
              <a:lvl4pPr marL="1371565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>
                  <a:solidFill>
                    <a:srgbClr val="F0C300"/>
                  </a:solidFill>
                  <a:latin typeface="+mn-lt"/>
                  <a:ea typeface="ヒラギノ角ゴ Pro W3" charset="0"/>
                </a:defRPr>
              </a:lvl4pPr>
              <a:lvl5pPr marL="1828755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>
                  <a:solidFill>
                    <a:srgbClr val="F0C300"/>
                  </a:solidFill>
                  <a:latin typeface="+mn-lt"/>
                  <a:ea typeface="ヒラギノ角ゴ Pro W3" charset="0"/>
                </a:defRPr>
              </a:lvl5pPr>
              <a:lvl6pPr marL="2285943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6pPr>
              <a:lvl7pPr marL="2743131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7pPr>
              <a:lvl8pPr marL="3200320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8pPr>
              <a:lvl9pPr marL="3657509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>
                <a:spcBef>
                  <a:spcPts val="1000"/>
                </a:spcBef>
              </a:pPr>
              <a:r>
                <a:rPr lang="ko-KR" sz="35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</a:rPr>
                <a:t>스캔하기</a:t>
              </a: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3ED9B3FF-2D99-A995-83FB-33A854D1755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1A8C718B-FCE1-EC36-7837-7810610D6473}"/>
              </a:ext>
            </a:extLst>
          </p:cNvPr>
          <p:cNvSpPr txBox="1">
            <a:spLocks/>
          </p:cNvSpPr>
          <p:nvPr/>
        </p:nvSpPr>
        <p:spPr>
          <a:xfrm>
            <a:off x="1850430" y="426977"/>
            <a:ext cx="2743200" cy="44504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17" name="Rectangle 21">
            <a:extLst>
              <a:ext uri="{FF2B5EF4-FFF2-40B4-BE49-F238E27FC236}">
                <a16:creationId xmlns:a16="http://schemas.microsoft.com/office/drawing/2014/main" id="{A1C2AC3F-2277-95DB-4D3A-58B1CCC36186}"/>
              </a:ext>
            </a:extLst>
          </p:cNvPr>
          <p:cNvSpPr/>
          <p:nvPr/>
        </p:nvSpPr>
        <p:spPr>
          <a:xfrm>
            <a:off x="1995569" y="1121985"/>
            <a:ext cx="2743200" cy="7276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5BDD3D4E-4297-53D3-3B74-C224C31CC91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675" y="2369245"/>
            <a:ext cx="3400425" cy="340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5853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F465-7710-F7B3-6F54-EAC5BAB1B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71C148A-55A8-C4F7-0CC0-DFF738D9EEB2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4A60E546-6A98-DB48-4058-CC1DA0D5BA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ACCA944C-D2F0-6CB2-8BE9-6DB1924B4ABD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17F5904-7EC4-C1BC-FBB9-3CA3F6A9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78CE54B-B8FC-C177-38EA-F98FE145A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4DBE35EA-FD19-59D3-F440-C88DEFE42144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CF3A9172-D531-B73F-3E12-D1FA87A798BF}"/>
              </a:ext>
            </a:extLst>
          </p:cNvPr>
          <p:cNvSpPr txBox="1">
            <a:spLocks/>
          </p:cNvSpPr>
          <p:nvPr/>
        </p:nvSpPr>
        <p:spPr>
          <a:xfrm>
            <a:off x="2198769" y="498972"/>
            <a:ext cx="2743200" cy="524939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78D4CDA-CC72-CCC4-88BA-048646F798E3}"/>
              </a:ext>
            </a:extLst>
          </p:cNvPr>
          <p:cNvSpPr/>
          <p:nvPr/>
        </p:nvSpPr>
        <p:spPr>
          <a:xfrm>
            <a:off x="2198769" y="1121985"/>
            <a:ext cx="2743200" cy="7276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A83C590-ACC5-2A46-76B8-EE398679C2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9" name="Rectangle 28">
            <a:extLst>
              <a:ext uri="{FF2B5EF4-FFF2-40B4-BE49-F238E27FC236}">
                <a16:creationId xmlns:a16="http://schemas.microsoft.com/office/drawing/2014/main" id="{5D5098C1-405E-6CAF-8AD2-8E6B136E877C}"/>
              </a:ext>
            </a:extLst>
          </p:cNvPr>
          <p:cNvSpPr/>
          <p:nvPr/>
        </p:nvSpPr>
        <p:spPr>
          <a:xfrm>
            <a:off x="1879745" y="2353500"/>
            <a:ext cx="7845837" cy="38295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  </a:t>
            </a:r>
            <a:r>
              <a:rPr lang="ko-KR" altLang="en-US" sz="2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국제라이온스협회와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한국 </a:t>
            </a:r>
            <a:r>
              <a:rPr lang="ko-KR" altLang="en-US" sz="2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라이온스의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공식 의전은 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차이가 있다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 </a:t>
            </a: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 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공식 행사에서 의전은 그 행사의 성패를 결정짓는 중요한 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요인이므로 한국의 실정에 맞게 개정된 의전 순서를 숙지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하는 것이 중요하다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  </a:t>
            </a:r>
            <a:r>
              <a:rPr lang="ko-KR" altLang="en-US" sz="2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국제라이온스협회의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공식 의전도 유념하여 성공적인 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업무수행을 위한 기본 지식을 갖추어야 한다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1" name="Rectangle 28">
            <a:extLst>
              <a:ext uri="{FF2B5EF4-FFF2-40B4-BE49-F238E27FC236}">
                <a16:creationId xmlns:a16="http://schemas.microsoft.com/office/drawing/2014/main" id="{652E8402-96A7-6825-AE09-1352837173C1}"/>
              </a:ext>
            </a:extLst>
          </p:cNvPr>
          <p:cNvSpPr/>
          <p:nvPr/>
        </p:nvSpPr>
        <p:spPr>
          <a:xfrm>
            <a:off x="1879745" y="1652240"/>
            <a:ext cx="7845837" cy="5249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algn="ctr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5. </a:t>
            </a:r>
            <a:r>
              <a:rPr lang="ko-KR" altLang="en-US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공식 의전</a:t>
            </a:r>
            <a:r>
              <a:rPr lang="en-US" altLang="ko-KR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 </a:t>
            </a:r>
            <a:r>
              <a:rPr lang="ko-KR" altLang="en-US" sz="2800" b="1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라이온스</a:t>
            </a:r>
            <a:r>
              <a:rPr lang="en-US" altLang="ko-KR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800" b="1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</a:t>
            </a:r>
            <a:r>
              <a:rPr lang="en-US" altLang="ko-KR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endParaRPr lang="ko-KR" sz="28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1563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F465-7710-F7B3-6F54-EAC5BAB1B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71C148A-55A8-C4F7-0CC0-DFF738D9EEB2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4A60E546-6A98-DB48-4058-CC1DA0D5BA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ACCA944C-D2F0-6CB2-8BE9-6DB1924B4ABD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17F5904-7EC4-C1BC-FBB9-3CA3F6A9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78CE54B-B8FC-C177-38EA-F98FE145A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4DBE35EA-FD19-59D3-F440-C88DEFE42144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CF3A9172-D531-B73F-3E12-D1FA87A798BF}"/>
              </a:ext>
            </a:extLst>
          </p:cNvPr>
          <p:cNvSpPr txBox="1">
            <a:spLocks/>
          </p:cNvSpPr>
          <p:nvPr/>
        </p:nvSpPr>
        <p:spPr>
          <a:xfrm>
            <a:off x="2198769" y="498972"/>
            <a:ext cx="2743200" cy="524939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78D4CDA-CC72-CCC4-88BA-048646F798E3}"/>
              </a:ext>
            </a:extLst>
          </p:cNvPr>
          <p:cNvSpPr/>
          <p:nvPr/>
        </p:nvSpPr>
        <p:spPr>
          <a:xfrm>
            <a:off x="2198769" y="1121985"/>
            <a:ext cx="2743200" cy="7276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A83C590-ACC5-2A46-76B8-EE398679C2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9" name="Rectangle 28">
            <a:extLst>
              <a:ext uri="{FF2B5EF4-FFF2-40B4-BE49-F238E27FC236}">
                <a16:creationId xmlns:a16="http://schemas.microsoft.com/office/drawing/2014/main" id="{5D5098C1-405E-6CAF-8AD2-8E6B136E877C}"/>
              </a:ext>
            </a:extLst>
          </p:cNvPr>
          <p:cNvSpPr/>
          <p:nvPr/>
        </p:nvSpPr>
        <p:spPr>
          <a:xfrm>
            <a:off x="1879745" y="2353500"/>
            <a:ext cx="8487748" cy="38295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자료실에서 자료 검색이 어려울 경우 </a:t>
            </a:r>
            <a:r>
              <a:rPr lang="en-US" altLang="ko-KR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LION AI </a:t>
            </a:r>
            <a:r>
              <a:rPr lang="ko-KR" altLang="en-US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이용</a:t>
            </a: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1) </a:t>
            </a:r>
            <a:r>
              <a:rPr lang="ko-KR" altLang="en-US" sz="2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데스크탑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검색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상단 오른쪽 </a:t>
            </a:r>
            <a:r>
              <a:rPr lang="en-US" altLang="ko-KR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EN</a:t>
            </a:r>
            <a:r>
              <a:rPr lang="ko-KR" altLang="en-US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         클릭</a:t>
            </a: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2)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핸드폰으로 검색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상단 오른쪽의       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-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왼쪽 하단의 </a:t>
            </a:r>
            <a:r>
              <a:rPr lang="en-US" altLang="ko-KR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EN  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한국어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-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다시 상단 오른쪽        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       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9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</a:t>
            </a:r>
            <a:r>
              <a:rPr lang="en-US" altLang="ko-KR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필요한 정보에 빠르게 접근할 수 있도록 맞춤형 지원 제공</a:t>
            </a:r>
            <a:endParaRPr lang="en-US" altLang="ko-KR" b="1" dirty="0"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</a:t>
            </a:r>
            <a:r>
              <a:rPr lang="en-US" altLang="ko-KR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질문 사항이 구체적일수록 원하는 답변을 얻을 확률이 높음</a:t>
            </a:r>
            <a:endParaRPr lang="en-US" altLang="ko-KR" b="1" dirty="0"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1" name="Rectangle 28">
            <a:extLst>
              <a:ext uri="{FF2B5EF4-FFF2-40B4-BE49-F238E27FC236}">
                <a16:creationId xmlns:a16="http://schemas.microsoft.com/office/drawing/2014/main" id="{652E8402-96A7-6825-AE09-1352837173C1}"/>
              </a:ext>
            </a:extLst>
          </p:cNvPr>
          <p:cNvSpPr/>
          <p:nvPr/>
        </p:nvSpPr>
        <p:spPr>
          <a:xfrm>
            <a:off x="1879745" y="1652240"/>
            <a:ext cx="8487748" cy="5249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6. </a:t>
            </a:r>
            <a:r>
              <a:rPr lang="ko-KR" altLang="en-US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라이온 </a:t>
            </a:r>
            <a:r>
              <a:rPr lang="en-US" altLang="ko-KR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AI  </a:t>
            </a:r>
            <a:r>
              <a:rPr lang="en-US" altLang="ko-KR" sz="2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LION AI        </a:t>
            </a:r>
            <a:r>
              <a:rPr lang="en-US" altLang="ko-KR" sz="28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2800" b="1" dirty="0" err="1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국제협회</a:t>
            </a:r>
            <a:r>
              <a:rPr lang="ko-KR" altLang="en-US" sz="28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홈페이지</a:t>
            </a:r>
            <a:r>
              <a:rPr lang="en-US" altLang="ko-KR" sz="28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endParaRPr lang="ko-KR" sz="2800" b="1" dirty="0">
              <a:solidFill>
                <a:srgbClr val="FFC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포인트가 4개인 별 5"/>
          <p:cNvSpPr/>
          <p:nvPr/>
        </p:nvSpPr>
        <p:spPr>
          <a:xfrm>
            <a:off x="5597430" y="1716431"/>
            <a:ext cx="171450" cy="22650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포인트가 4개인 별 15"/>
          <p:cNvSpPr/>
          <p:nvPr/>
        </p:nvSpPr>
        <p:spPr>
          <a:xfrm>
            <a:off x="5672556" y="1907468"/>
            <a:ext cx="171450" cy="22650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포인트가 4개인 별 16"/>
          <p:cNvSpPr/>
          <p:nvPr/>
        </p:nvSpPr>
        <p:spPr>
          <a:xfrm>
            <a:off x="5642551" y="1678587"/>
            <a:ext cx="392371" cy="44603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671" y="3302183"/>
            <a:ext cx="1352739" cy="34294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847" y="3745674"/>
            <a:ext cx="522671" cy="330108"/>
          </a:xfrm>
          <a:prstGeom prst="rect">
            <a:avLst/>
          </a:prstGeom>
        </p:spPr>
      </p:pic>
      <p:sp>
        <p:nvSpPr>
          <p:cNvPr id="3" name="이등변 삼각형 2"/>
          <p:cNvSpPr/>
          <p:nvPr/>
        </p:nvSpPr>
        <p:spPr>
          <a:xfrm rot="10800000">
            <a:off x="6502896" y="3350316"/>
            <a:ext cx="289157" cy="24668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이등변 삼각형 22"/>
          <p:cNvSpPr/>
          <p:nvPr/>
        </p:nvSpPr>
        <p:spPr>
          <a:xfrm rot="10800000">
            <a:off x="4563121" y="4264226"/>
            <a:ext cx="289157" cy="24668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052" y="4657789"/>
            <a:ext cx="522671" cy="330108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212" y="4639698"/>
            <a:ext cx="1352739" cy="342948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2238472" y="5706240"/>
            <a:ext cx="132590" cy="16293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2238472" y="5366990"/>
            <a:ext cx="132590" cy="16293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7896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F465-7710-F7B3-6F54-EAC5BAB1B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71C148A-55A8-C4F7-0CC0-DFF738D9EEB2}"/>
              </a:ext>
            </a:extLst>
          </p:cNvPr>
          <p:cNvGrpSpPr/>
          <p:nvPr/>
        </p:nvGrpSpPr>
        <p:grpSpPr>
          <a:xfrm>
            <a:off x="6571494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4A60E546-6A98-DB48-4058-CC1DA0D5BA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ACCA944C-D2F0-6CB2-8BE9-6DB1924B4ABD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17F5904-7EC4-C1BC-FBB9-3CA3F6A9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78CE54B-B8FC-C177-38EA-F98FE145A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4DBE35EA-FD19-59D3-F440-C88DEFE42144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A83C590-ACC5-2A46-76B8-EE398679C2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3E0EDA-D6CB-477E-B112-DE496F10AE33}"/>
              </a:ext>
            </a:extLst>
          </p:cNvPr>
          <p:cNvSpPr txBox="1"/>
          <p:nvPr/>
        </p:nvSpPr>
        <p:spPr>
          <a:xfrm>
            <a:off x="3573863" y="1854016"/>
            <a:ext cx="54248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감사합니다 </a:t>
            </a:r>
            <a:r>
              <a:rPr lang="en-US" altLang="ko-KR" sz="7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  <a:endParaRPr lang="ko-KR" altLang="en-US" sz="7200" b="1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Body Copy">
            <a:extLst>
              <a:ext uri="{FF2B5EF4-FFF2-40B4-BE49-F238E27FC236}">
                <a16:creationId xmlns:a16="http://schemas.microsoft.com/office/drawing/2014/main" id="{8EFDB5E2-EAB1-4B07-92C7-C48604C11C8B}"/>
              </a:ext>
            </a:extLst>
          </p:cNvPr>
          <p:cNvSpPr txBox="1">
            <a:spLocks/>
          </p:cNvSpPr>
          <p:nvPr/>
        </p:nvSpPr>
        <p:spPr>
          <a:xfrm>
            <a:off x="768806" y="5003984"/>
            <a:ext cx="10668000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ko-KR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</a:t>
            </a:r>
            <a:r>
              <a:rPr lang="en-US" altLang="ko-KR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200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한국연합회 </a:t>
            </a:r>
            <a:endParaRPr lang="en-US" altLang="ko-KR" sz="3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320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연수위원회</a:t>
            </a:r>
            <a:endParaRPr lang="ko-KR" altLang="en-US" sz="3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1838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991</TotalTime>
  <Words>2698</Words>
  <Application>Microsoft Office PowerPoint</Application>
  <PresentationFormat>와이드스크린</PresentationFormat>
  <Paragraphs>451</Paragraphs>
  <Slides>34</Slides>
  <Notes>32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34</vt:i4>
      </vt:variant>
    </vt:vector>
  </HeadingPairs>
  <TitlesOfParts>
    <vt:vector size="40" baseType="lpstr">
      <vt:lpstr>Open Sans Regular</vt:lpstr>
      <vt:lpstr>맑은 고딕</vt:lpstr>
      <vt:lpstr>Arial</vt:lpstr>
      <vt:lpstr>Calibri</vt:lpstr>
      <vt:lpstr>Helvetica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win10</dc:creator>
  <cp:lastModifiedBy>ryoo5800@gmail.com</cp:lastModifiedBy>
  <cp:revision>71</cp:revision>
  <dcterms:created xsi:type="dcterms:W3CDTF">2025-10-07T14:07:17Z</dcterms:created>
  <dcterms:modified xsi:type="dcterms:W3CDTF">2026-03-17T05:16:56Z</dcterms:modified>
</cp:coreProperties>
</file>