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1978" r:id="rId2"/>
    <p:sldId id="2178" r:id="rId3"/>
    <p:sldId id="2289" r:id="rId4"/>
    <p:sldId id="2290" r:id="rId5"/>
    <p:sldId id="2170" r:id="rId6"/>
    <p:sldId id="2217" r:id="rId7"/>
    <p:sldId id="2206" r:id="rId8"/>
    <p:sldId id="2219" r:id="rId9"/>
    <p:sldId id="2221" r:id="rId10"/>
    <p:sldId id="2220" r:id="rId11"/>
    <p:sldId id="2225" r:id="rId12"/>
    <p:sldId id="2234" r:id="rId13"/>
    <p:sldId id="2265" r:id="rId14"/>
    <p:sldId id="2262" r:id="rId15"/>
    <p:sldId id="2224" r:id="rId16"/>
    <p:sldId id="2235" r:id="rId17"/>
    <p:sldId id="2236" r:id="rId18"/>
    <p:sldId id="2238" r:id="rId19"/>
    <p:sldId id="2223" r:id="rId20"/>
    <p:sldId id="2243" r:id="rId21"/>
    <p:sldId id="2244" r:id="rId22"/>
    <p:sldId id="2245" r:id="rId23"/>
    <p:sldId id="2246" r:id="rId24"/>
    <p:sldId id="2247" r:id="rId25"/>
    <p:sldId id="2248" r:id="rId26"/>
    <p:sldId id="2249" r:id="rId27"/>
    <p:sldId id="2250" r:id="rId28"/>
    <p:sldId id="2195" r:id="rId29"/>
    <p:sldId id="2259" r:id="rId30"/>
    <p:sldId id="2226" r:id="rId31"/>
    <p:sldId id="2261" r:id="rId32"/>
    <p:sldId id="2230" r:id="rId33"/>
    <p:sldId id="2291" r:id="rId3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10" initials="w" lastIdx="3" clrIdx="0">
    <p:extLst>
      <p:ext uri="{19B8F6BF-5375-455C-9EA6-DF929625EA0E}">
        <p15:presenceInfo xmlns:p15="http://schemas.microsoft.com/office/powerpoint/2012/main" userId="win10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0" autoAdjust="0"/>
    <p:restoredTop sz="87588" autoAdjust="0"/>
  </p:normalViewPr>
  <p:slideViewPr>
    <p:cSldViewPr snapToGrid="0">
      <p:cViewPr varScale="1">
        <p:scale>
          <a:sx n="143" d="100"/>
          <a:sy n="143" d="100"/>
        </p:scale>
        <p:origin x="68" y="10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none" lIns="0" tIns="0" rIns="0" bIns="0" anchor="ctr" anchorCtr="1"/>
          <a:lstStyle/>
          <a:p>
            <a:pPr algn="ctr">
              <a:defRPr sz="1400" b="1" i="0" u="none" strike="noStrike" kern="1200" baseline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  <a:sym typeface="함초롬돋움"/>
              </a:defRPr>
            </a:pPr>
            <a:r>
              <a:rPr lang="ko-KR" altLang="en-US" sz="2400" b="1" i="0" u="none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/>
                <a:sym typeface="함초롬돋움"/>
              </a:rPr>
              <a:t>총 여성회원 비율</a:t>
            </a:r>
            <a:endParaRPr lang="en-US" altLang="ko-KR" sz="2400" b="1" i="0" u="none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/>
              <a:sym typeface="함초롬돋움"/>
            </a:endParaRPr>
          </a:p>
          <a:p>
            <a:pPr algn="ctr">
              <a:defRPr sz="1400" b="1"/>
            </a:pPr>
            <a:endParaRPr lang="en-US" altLang="ko-KR" sz="2400" b="1" i="0" u="none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/>
              <a:sym typeface="함초롬돋움"/>
            </a:endParaRPr>
          </a:p>
        </c:rich>
      </c:tx>
      <c:layout>
        <c:manualLayout>
          <c:xMode val="edge"/>
          <c:yMode val="edge"/>
          <c:x val="0.36543108037518895"/>
          <c:y val="1.786229231307943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none" lIns="0" tIns="0" rIns="0" bIns="0" anchor="ctr" anchorCtr="1"/>
        <a:lstStyle/>
        <a:p>
          <a:pPr algn="ctr">
            <a:defRPr sz="1400" b="1" i="0" u="none" strike="noStrike" kern="1200" baseline="0">
              <a:solidFill>
                <a:srgbClr val="000000"/>
              </a:solidFill>
              <a:latin typeface="함초롬돋움"/>
              <a:ea typeface="함초롬돋움"/>
              <a:cs typeface="함초롬돋움"/>
              <a:sym typeface="함초롬돋움"/>
            </a:defRPr>
          </a:pPr>
          <a:endParaRPr lang="en-US" altLang="ko-KR"/>
        </a:p>
      </c:txPr>
    </c:title>
    <c:autoTitleDeleted val="0"/>
    <c:plotArea>
      <c:layout>
        <c:manualLayout>
          <c:layoutTarget val="inner"/>
          <c:xMode val="edge"/>
          <c:yMode val="edge"/>
          <c:x val="4.9640759415112028E-2"/>
          <c:y val="0.18197521894550378"/>
          <c:w val="0.93968088844529285"/>
          <c:h val="0.70850064834944293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F7F9-4763-8DCC-D69D059D7540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1180073E-1889-42E0-A0BD-748C78C4BF41}" type="VALUE">
                      <a:rPr lang="en-US" altLang="ko-KR" smtClean="0"/>
                      <a:pPr/>
                      <a:t>[값]</a:t>
                    </a:fld>
                    <a:r>
                      <a:rPr lang="en-US" altLang="ko-KR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7F9-4763-8DCC-D69D059D754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73ED2CB-97BF-48BF-B68F-A6FC6A848253}" type="VALUE">
                      <a:rPr lang="en-US" altLang="ko-KR" smtClean="0"/>
                      <a:pPr/>
                      <a:t>[값]</a:t>
                    </a:fld>
                    <a:r>
                      <a:rPr lang="en-US" altLang="ko-KR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7F9-4763-8DCC-D69D059D754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D2B44977-135C-41E2-A4B4-708048D66045}" type="VALUE">
                      <a:rPr lang="en-US" altLang="ko-KR" smtClean="0"/>
                      <a:pPr/>
                      <a:t>[값]</a:t>
                    </a:fld>
                    <a:r>
                      <a:rPr lang="en-US" altLang="ko-KR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F7F9-4763-8DCC-D69D059D754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4A29A545-8C6B-451E-B1A2-A87562340925}" type="VALUE">
                      <a:rPr lang="en-US" altLang="ko-KR" smtClean="0"/>
                      <a:pPr/>
                      <a:t>[값]</a:t>
                    </a:fld>
                    <a:r>
                      <a:rPr lang="en-US" altLang="ko-KR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F7F9-4763-8DCC-D69D059D754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2A0370B1-9C24-40AC-AB55-3466A5F9E00A}" type="VALUE">
                      <a:rPr lang="en-US" altLang="ko-KR" smtClean="0"/>
                      <a:pPr/>
                      <a:t>[값]</a:t>
                    </a:fld>
                    <a:r>
                      <a:rPr lang="en-US" altLang="ko-KR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F7F9-4763-8DCC-D69D059D754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29E8D257-873B-4D7E-A278-842BFDF7115E}" type="VALUE">
                      <a:rPr lang="en-US" altLang="ko-KR" smtClean="0"/>
                      <a:pPr/>
                      <a:t>[값]</a:t>
                    </a:fld>
                    <a:r>
                      <a:rPr lang="en-US" altLang="ko-KR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F7F9-4763-8DCC-D69D059D754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44333034-5633-491C-A6A6-68006C552311}" type="VALUE">
                      <a:rPr lang="en-US" altLang="ko-KR" smtClean="0"/>
                      <a:pPr/>
                      <a:t>[값]</a:t>
                    </a:fld>
                    <a:r>
                      <a:rPr lang="en-US" altLang="ko-KR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F7F9-4763-8DCC-D69D059D7540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B6F5D57C-33D9-4DF9-B98B-CFF26519940D}" type="VALUE">
                      <a:rPr lang="en-US" altLang="ko-KR" smtClean="0"/>
                      <a:pPr/>
                      <a:t>[값]</a:t>
                    </a:fld>
                    <a:r>
                      <a:rPr lang="en-US" altLang="ko-KR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F7F9-4763-8DCC-D69D059D754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000000"/>
                    </a:solidFill>
                    <a:latin typeface="함초롬돋움"/>
                    <a:ea typeface="함초롬돋움"/>
                    <a:cs typeface="함초롬돋움"/>
                    <a:sym typeface="함초롬돋움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6350" cap="flat" cmpd="sng" algn="ctr">
                      <a:solidFill>
                        <a:schemeClr val="tx1"/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Sheet1!$A$3:$A$10</c:f>
              <c:strCache>
                <c:ptCount val="8"/>
                <c:pt idx="0">
                  <c:v>18-19</c:v>
                </c:pt>
                <c:pt idx="1">
                  <c:v>19-20</c:v>
                </c:pt>
                <c:pt idx="2">
                  <c:v>20-21</c:v>
                </c:pt>
                <c:pt idx="3">
                  <c:v>21-22</c:v>
                </c:pt>
                <c:pt idx="4">
                  <c:v>22-23</c:v>
                </c:pt>
                <c:pt idx="5">
                  <c:v>23-24</c:v>
                </c:pt>
                <c:pt idx="6">
                  <c:v>24-25</c:v>
                </c:pt>
                <c:pt idx="7">
                  <c:v>25-26</c:v>
                </c:pt>
              </c:strCache>
            </c:strRef>
          </c:cat>
          <c:val>
            <c:numRef>
              <c:f>Sheet1!$C$3:$C$10</c:f>
              <c:numCache>
                <c:formatCode>General</c:formatCode>
                <c:ptCount val="8"/>
                <c:pt idx="0">
                  <c:v>30.4</c:v>
                </c:pt>
                <c:pt idx="1">
                  <c:v>29.9</c:v>
                </c:pt>
                <c:pt idx="2">
                  <c:v>31.4</c:v>
                </c:pt>
                <c:pt idx="3">
                  <c:v>32.1</c:v>
                </c:pt>
                <c:pt idx="4">
                  <c:v>32.299999999999997</c:v>
                </c:pt>
                <c:pt idx="5">
                  <c:v>32.5</c:v>
                </c:pt>
                <c:pt idx="6">
                  <c:v>33.1</c:v>
                </c:pt>
                <c:pt idx="7">
                  <c:v>33.299999999999997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7F9-4763-8DCC-D69D059D754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2110877"/>
        <c:axId val="425987905"/>
      </c:barChart>
      <c:catAx>
        <c:axId val="32110877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  <a:sym typeface="함초롬돋움"/>
              </a:defRPr>
            </a:pPr>
            <a:endParaRPr lang="ko-KR"/>
          </a:p>
        </c:txPr>
        <c:crossAx val="425987905"/>
        <c:crosses val="autoZero"/>
        <c:auto val="0"/>
        <c:lblAlgn val="ctr"/>
        <c:lblOffset val="100"/>
        <c:tickMarkSkip val="1"/>
        <c:noMultiLvlLbl val="0"/>
      </c:catAx>
      <c:valAx>
        <c:axId val="425987905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schemeClr val="tx1">
                  <a:tint val="7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0000"/>
                </a:solidFill>
                <a:latin typeface="함초롬돋움"/>
                <a:ea typeface="함초롬돋움"/>
                <a:cs typeface="함초롬돋움"/>
                <a:sym typeface="함초롬돋움"/>
              </a:defRPr>
            </a:pPr>
            <a:endParaRPr lang="ko-KR"/>
          </a:p>
        </c:txPr>
        <c:crossAx val="32110877"/>
        <c:crosses val="autoZero"/>
        <c:crossBetween val="between"/>
      </c:valAx>
      <c:spPr>
        <a:noFill/>
        <a:ln w="25400">
          <a:noFill/>
        </a:ln>
        <a:effectLst/>
      </c:spPr>
    </c:plotArea>
    <c:plotVisOnly val="0"/>
    <c:dispBlanksAs val="gap"/>
    <c:showDLblsOverMax val="0"/>
  </c:chart>
  <c:spPr>
    <a:gradFill flip="none" rotWithShape="1">
      <a:gsLst>
        <a:gs pos="50000">
          <a:schemeClr val="accent2">
            <a:lumMod val="5000"/>
            <a:lumOff val="95000"/>
          </a:schemeClr>
        </a:gs>
        <a:gs pos="74000">
          <a:schemeClr val="accent2">
            <a:lumMod val="45000"/>
            <a:lumOff val="55000"/>
          </a:schemeClr>
        </a:gs>
        <a:gs pos="83000">
          <a:schemeClr val="accent2">
            <a:lumMod val="45000"/>
            <a:lumOff val="55000"/>
          </a:schemeClr>
        </a:gs>
        <a:gs pos="100000">
          <a:schemeClr val="accent2">
            <a:lumMod val="30000"/>
            <a:lumOff val="70000"/>
          </a:schemeClr>
        </a:gs>
      </a:gsLst>
      <a:lin ang="5400000" scaled="1"/>
      <a:tileRect/>
    </a:gradFill>
    <a:ln w="38100" cap="flat" cmpd="sng" algn="ctr">
      <a:solidFill>
        <a:schemeClr val="bg1">
          <a:alpha val="98000"/>
        </a:schemeClr>
      </a:solidFill>
      <a:prstDash val="solid"/>
      <a:miter lim="800000"/>
    </a:ln>
    <a:effectLst/>
  </c:spPr>
  <c:txPr>
    <a:bodyPr rot="0" vert="horz" wrap="none" lIns="0" tIns="0" rIns="0" bIns="0" anchor="ctr" anchorCtr="1"/>
    <a:lstStyle/>
    <a:p>
      <a:pPr algn="l">
        <a:defRPr sz="1000" b="0" i="0" u="none">
          <a:solidFill>
            <a:srgbClr val="000000"/>
          </a:solidFill>
          <a:latin typeface="함초롬돋움"/>
          <a:ea typeface="함초롬돋움"/>
          <a:cs typeface="함초롬돋움"/>
          <a:sym typeface="함초롬돋움"/>
        </a:defRPr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0" styleIndex="0"/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1F8AA27D-DD44-49B3-8267-AAD7C290CB5E}" type="datetimeFigureOut">
              <a:rPr lang="ko-KR" altLang="en-US" smtClean="0"/>
              <a:pPr/>
              <a:t>2026-03-17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776EE47F-EAC8-437F-9C6A-AB86FD5140C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9436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28650" lvl="1" indent="-171450">
              <a:buFont typeface="Arial" panose="020B0604020202020204" pitchFamily="34" charset="0"/>
              <a:buChar char="•"/>
            </a:pPr>
            <a:endParaRPr lang="en-US" b="0" baseline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A04FE2-27EA-4007-98B9-D6C6C111B13A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ヒラギノ角ゴ Pro W3" pitchFamily="125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ヒラギノ角ゴ Pro W3" pitchFamily="125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8170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00763-C52B-00C9-16DB-5A6B5F8B91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1530B2-7401-0DFF-1EB4-508E191F78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23F76-B3B9-CCBC-1C03-B806FF3029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AF303-084D-6493-DA48-FB62DB2E4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5182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37EC46-7EC7-68BC-86BA-DA294196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8124C9-60E1-AB53-68E5-CE6D5AC956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F16BD-43FC-D374-156E-B524564307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◈ 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지도자들이 국제협회의 우선 사업을 지원하는 방법은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우선 사업을 단순히 이해하는 정도에 그쳐서는 안 되고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이를 적극적으로 실천하여 모범을 보여야 하는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CA1EBF-FA83-89B6-0871-18C04E4BCC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9430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603EB-884E-EF7D-8625-3BE51D46F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062203-A2C6-9988-F5B6-329E891187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620182-5E80-F9D9-D7A2-19365F1D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66CA76-C6BC-274A-3CAC-E0D531841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3838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887E4-7D61-9A51-7038-A9301A34C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DE87D-E0E7-9B1F-A9A5-467A31743D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0275C9-271B-9A42-3042-0B45608ED2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endParaRPr lang="ko-KR" altLang="en-US" sz="1200" b="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1"/>
            <a:endParaRPr lang="ko-KR" altLang="en-US" sz="40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0EF4D0-193C-DAD9-F053-01F5088459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2635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1791F-A17B-F225-56C7-8B2BCC57AC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953052-4BCB-804E-D70A-5C94F91957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F13506-016B-5544-E867-A7BAC2A5B8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82B6C7-05D9-11CE-EAEA-FB4ACB339F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0027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111F8-D9B0-CB73-D3FC-B1C0F2F11D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BA2EB6-3B37-6378-030C-1C97A1690C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4D16F8-2548-733A-A811-D96D60E21F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35E92C-AD6B-0AA5-E6A4-A107C13E6F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97114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2263C-9A27-BB63-501D-52C597B21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ABA776-92CC-327C-CF6B-87C69708A1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CF89A5-42D4-3B2E-6F37-AB8B2FC3A1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1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여성회원 증강과 여성클럽 결성이 필요한 이유</a:t>
            </a:r>
            <a:endParaRPr lang="en-US" altLang="ko-KR" sz="105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1"/>
            <a:endParaRPr lang="en-US" altLang="ko-KR" sz="1200" kern="1200" dirty="0"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⒧ 새로운 봉사영역에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여성라이온이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필요한 시대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⑵ 여성은 봉사와 모금 활동을 위한 새롭고 혁신적인 아이디어 창출의 잠재력이 있음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⑶ 여성 지도력 개발 및 새로운 지도자 양성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⑷여성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라이온스클럽이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없던 지역에 꼭 필요한 봉사 도움을 선사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⑸ 지역사회와 봉사활동에 관심이 있는 여성에게 참여 기회 제공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⑹ 봉사 참여 증대로 여성이 지역사회 발전의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중추적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역할을 담당</a:t>
            </a: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BB3594-C4C6-F7F3-4844-45795F9051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45647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76F42-D24D-A1FB-5F72-3FC870633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F51D87-A76B-4920-8A09-156C322769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AEDB1A-FFA4-0A3E-7F09-6FEE8BF841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6505F7-0E24-899C-16E6-3593844153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0786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DAECF8-450C-B4E0-C9B7-6A011E47D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571286-A25A-516D-7255-D3DEAF6FA4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E16C21-7C4C-F5A0-A69E-83FBB4FA3A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1)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2025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년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12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월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일 기준 통계에 의하면 국제협회의 전체 회원수는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1,358,769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명이고 여성회원은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33.33%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인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452,880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명임을 알 수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728A66-C349-741D-9835-2A32E9B0BA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085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6BB7E-BD54-8488-40DC-420B4DE4D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F7DF90-24D8-76AD-0790-EF1D370DF8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19A22B-F04B-399D-978C-A326933064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2"/>
              <a:tabLst/>
              <a:defRPr/>
            </a:pP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여성회원 비율이 국제협회 평균이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33.33%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이고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헌장지역이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53.97%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로 가장 높고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한국이 소속된 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5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헌장지역은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31.61%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로 국제협회 평균보다도 낮다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2EA5A2-0849-E458-4B53-E13BFBC4EE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76370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D03DFD-CAB5-33F4-1E43-380352782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56B286-CE27-6AD7-CCF6-F292475511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01334C-B9CE-E562-17AF-F454A6C51A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3)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최근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8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년간 남성회원 대비 여성회원 수의 변화율을 보면 완만한 상승세를 보이고 있으나 아직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40%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에도 못 미치고 있다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1451FC-51F7-10B8-64F7-D58F33E201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7839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CFC69-E705-2F68-9B9B-A7BCB6B1E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0596D2-07F0-976C-9D00-4A731EA8CC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8FA0ED-46CA-D951-457A-899F229D6D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AutoNum type="arabicParenR" startAt="4"/>
            </a:pP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한국라이온스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여성회원의 비율이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354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복합지구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30%, 355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복합지구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27%, 356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복합지구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22%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로 평균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26%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</a:p>
          <a:p>
            <a:pPr marL="0" indent="0" fontAlgn="base" latinLnBrk="1">
              <a:buNone/>
            </a:pP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국제협회 평균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33.33%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에 미치지 못하므로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한국라이온스의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미래를 위해 여성회원 증강에 계속 관심을 두고 노력해야 할 것이다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FE7DB6-CB75-F2A9-20DE-584EB599D4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8051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631EC-9000-3BF5-D34F-2B7AAD378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805409-3CB6-C67B-3812-B782F9B046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37D522-9A27-DCE0-E53E-3AF639D358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CC2EAA-C3BE-DEEF-C513-E3528DA9CA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59418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3E45A7-7529-DAB4-23BF-5049A72B2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7B5C7D-0235-E043-86A2-1A76E8A2CF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91B68C-21A5-A1C9-D01F-949E8DE3B5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AF1C14-B619-2F37-6CD4-6B70BB7962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6004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0676E1-DDCA-87C7-DA6A-DD4C0F2E0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B2C1F2-EDC3-AA22-C698-4AD55C3D27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DC1B82-6724-8420-0362-E503EDBDD1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⑶ 여성클럽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GAT(Global Action Team)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를 활용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algn="l"/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 </a:t>
            </a:r>
            <a:r>
              <a:rPr lang="ko-KR" altLang="en-US" sz="1200" dirty="0">
                <a:solidFill>
                  <a:schemeClr val="bg1"/>
                </a:solidFill>
              </a:rPr>
              <a:t>클럽 </a:t>
            </a:r>
            <a:r>
              <a:rPr lang="en-US" altLang="ko-KR" sz="1200" dirty="0">
                <a:solidFill>
                  <a:schemeClr val="bg1"/>
                </a:solidFill>
              </a:rPr>
              <a:t>GAT(</a:t>
            </a:r>
            <a:r>
              <a:rPr lang="ko-KR" altLang="en-US" sz="1200" dirty="0">
                <a:solidFill>
                  <a:schemeClr val="bg1"/>
                </a:solidFill>
              </a:rPr>
              <a:t>클럽 회장</a:t>
            </a:r>
            <a:r>
              <a:rPr lang="en-US" altLang="ko-KR" sz="1200" dirty="0">
                <a:solidFill>
                  <a:schemeClr val="bg1"/>
                </a:solidFill>
              </a:rPr>
              <a:t>): </a:t>
            </a:r>
            <a:r>
              <a:rPr lang="ko-KR" altLang="en-US" sz="1200" dirty="0">
                <a:solidFill>
                  <a:schemeClr val="bg1"/>
                </a:solidFill>
              </a:rPr>
              <a:t>글로벌 액션팀의 의장이 되어 클럽 지도력위원장</a:t>
            </a:r>
            <a:r>
              <a:rPr lang="en-US" altLang="ko-KR" sz="1200" dirty="0">
                <a:solidFill>
                  <a:schemeClr val="bg1"/>
                </a:solidFill>
              </a:rPr>
              <a:t>, </a:t>
            </a:r>
            <a:r>
              <a:rPr lang="ko-KR" altLang="en-US" sz="1200" dirty="0">
                <a:solidFill>
                  <a:schemeClr val="bg1"/>
                </a:solidFill>
              </a:rPr>
              <a:t>클럽 회원위원장</a:t>
            </a:r>
            <a:r>
              <a:rPr lang="en-US" altLang="ko-KR" sz="1200" dirty="0">
                <a:solidFill>
                  <a:schemeClr val="bg1"/>
                </a:solidFill>
              </a:rPr>
              <a:t>, </a:t>
            </a:r>
            <a:r>
              <a:rPr lang="ko-KR" altLang="en-US" sz="1200" dirty="0">
                <a:solidFill>
                  <a:schemeClr val="bg1"/>
                </a:solidFill>
              </a:rPr>
              <a:t>클럽 봉사위원장이 되는 클럽 부회장에</a:t>
            </a:r>
            <a:r>
              <a:rPr lang="en-US" altLang="ko-KR" sz="1200" dirty="0">
                <a:solidFill>
                  <a:schemeClr val="bg1"/>
                </a:solidFill>
              </a:rPr>
              <a:t> </a:t>
            </a:r>
            <a:r>
              <a:rPr lang="ko-KR" altLang="en-US" sz="1200" dirty="0">
                <a:solidFill>
                  <a:schemeClr val="bg1"/>
                </a:solidFill>
              </a:rPr>
              <a:t>유능한 라이온이 선출되도록 해야 한다</a:t>
            </a:r>
            <a:r>
              <a:rPr lang="en-US" altLang="ko-KR" sz="1200" dirty="0">
                <a:solidFill>
                  <a:schemeClr val="bg1"/>
                </a:solidFill>
              </a:rPr>
              <a:t>.</a:t>
            </a:r>
            <a:endParaRPr lang="ko-KR" altLang="en-US" sz="1200" dirty="0">
              <a:solidFill>
                <a:schemeClr val="bg1"/>
              </a:solidFill>
            </a:endParaRPr>
          </a:p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① 클럽 지도력위원장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(GLT):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클럽 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부회장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라이온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테이머와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함께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② 클럽 회원위원장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(GMT):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클럽 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2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부회장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테일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트위스터와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함께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③ 클럽 봉사위원장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(GST):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클럽 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3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부회장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멘토 및 각종 위원회와 함께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) 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1"/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④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LCIF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클럽 코디네이터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직전회장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)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6FECE6-E96A-7067-39F6-4FBE471423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00972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2B0C9-3E89-2281-2F8D-1EC4CEAA2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DC3DF9-0405-507C-E5ED-8B97A1FA37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F77282-247B-9BEC-E5B5-5088909520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A4B4BD-D4F6-7BE0-393E-7BBA9C73B2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84988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095B8E-33E8-B8D0-611E-BA4BBEF21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4450EA-FB21-E1BD-073A-C593FF3952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25A9D2-A8B0-76AE-3BBD-00EE4FEEAD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여성과정 교재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14~18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페이지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1)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여성클럽 운영의 문제점과 활성화 방안  참조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F496EF-4D3D-A7F6-EDEC-F28906D827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00563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B63DC-26C2-E13F-BBFA-B8C988C8B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95F4CA-DA9A-4740-8C0E-653083D838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4D9A9D-7A30-B3C1-6E75-235DC6C987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58F453-73DB-3B1F-1D1A-DC754BF73A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9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3B6783-9C8A-6A75-5A00-B66AF2BBE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B1AC31-527F-26EF-58F0-21F0BEE793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263931-AD21-D184-7600-B1182FAFA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en-US" altLang="ko-KR" sz="1200" kern="1200" dirty="0">
                <a:solidFill>
                  <a:schemeClr val="bg1"/>
                </a:solidFill>
                <a:cs typeface="+mn-cs"/>
              </a:rPr>
              <a:t>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여성과정 교재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20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페이지 </a:t>
            </a:r>
            <a:endParaRPr lang="en-US" altLang="ko-KR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fontAlgn="base" latinLnBrk="0"/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   (2)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여성클럽 향상방안 참조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  <a:p>
            <a:pPr algn="l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0569E4-8EB6-E25C-B1B0-35AC71B20E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38591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AEEA93-5E18-3CA3-D693-E833F985E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812BB2-DEDB-5376-48CA-B73BC3D5AC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1C1E52-CF45-D3BD-525C-F750BAD8C0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A72CA1-1EC3-03A7-B570-F0B5D48320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2294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F3064-4E63-B7DC-4166-112BBBD6C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035BEA-26EA-119C-D6D3-9814A0BF4B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745D19-AB3E-8484-B1AA-92CDCDB0F6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03EC87-651A-6F39-231C-761398743D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0551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E1D31-6669-B72C-6105-A5CEE335A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22D766-ADE7-FE55-6E6A-4CADF8EA5B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852803-EA7A-11B3-1535-884D061C76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⒧ 사회복지 시설 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양로시설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장애인 수용시설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아동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·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청소년 복지시설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① 노인을 위한 봉사활동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 ㉠ 목욕시켜주기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외출 보조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청소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빨래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이ㆍ미용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치매 환자 관리 등 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 ㉡ 환자 수발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말동무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안마해드리기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밑반찬 배달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무료 한방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/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양방 진료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물리치료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호스피스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② 장애인을 위한 봉사활동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  재활 상담 및 훈련 돕기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물리치료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사회 적응훈련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정서 높이기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심부름해 주기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외출 차량 지원 및 동반 보조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③ 아동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/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청소년을 위한 봉사활동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  아기 돌보기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학습 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여가 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정서 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피아노 등 악기 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그림지도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놀이 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글짓기 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운동 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컴퓨터 지도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⑵ 국제봉사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① 저개발국가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봉사금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전달 및 물품 전달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  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옷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안경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학용품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중고 컴퓨터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안경 전달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② 외국인 유학생 초청 명절 문화 체험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  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떡국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송편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윷놀이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제기차기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③ 외국 라이온 자녀 초청 홈스테이 교류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④ 다문화가정 돕기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 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어학 교재 전달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인 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1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가족 후원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⑶ 지역사회 봉사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① 재활용품 수집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교통질서 지도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자연보호ㆍ환경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가꾸기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과소비 추방 운동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수ㆍ재해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대책 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각종 홍보 캠페인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청소년 보호 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불우이웃 방문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자매결연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-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독거노인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소년ㆍ소녀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가장 돕기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문맹 퇴치 활동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② 재래시장 상품권 팔아주기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(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지역 농산물 팔아주기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)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③ </a:t>
            </a:r>
            <a:r>
              <a:rPr lang="ko-KR" altLang="en-US" sz="1200" kern="1200" dirty="0" err="1">
                <a:solidFill>
                  <a:schemeClr val="tx1"/>
                </a:solidFill>
                <a:effectLst/>
                <a:cs typeface="+mn-cs"/>
              </a:rPr>
              <a:t>탈북민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가족 돕기 및 합동결혼식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⑷ 노력 봉사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농번기 일손 돕기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아기 돌보기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환자 수발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말벗 되어주기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밑반찬 조리 및 배달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무료 급식 자원봉사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⑸ 금품 봉사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① 기금 모금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일일 찻집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바자회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음악회를 통한 기금 마련 기탁 등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② 기부 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: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어려운 계층과 결연 후 정기적 후원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③ 장학사업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⑹ 의료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/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기술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/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재능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/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상담 봉사</a:t>
            </a:r>
          </a:p>
          <a:p>
            <a:pPr fontAlgn="base" latinLnBrk="1"/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    무료 한방과 양방 치료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물리치료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병원 업무 보조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호스피스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장애인 외출 차량 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세탁 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외국어 번역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통역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취미생활 봉사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무료 법률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세무 상담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청소년</a:t>
            </a:r>
            <a:r>
              <a:rPr lang="en-US" altLang="ko-KR" sz="1200" kern="1200" dirty="0">
                <a:solidFill>
                  <a:schemeClr val="tx1"/>
                </a:solidFill>
                <a:effectLst/>
                <a:cs typeface="+mn-cs"/>
              </a:rPr>
              <a:t>, </a:t>
            </a:r>
            <a:r>
              <a:rPr lang="ko-KR" altLang="en-US" sz="1200" kern="1200" dirty="0">
                <a:solidFill>
                  <a:schemeClr val="tx1"/>
                </a:solidFill>
                <a:effectLst/>
                <a:cs typeface="+mn-cs"/>
              </a:rPr>
              <a:t>여성 상담 등</a:t>
            </a:r>
          </a:p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2358A7-3F38-17B9-D0D0-422019A913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3149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89016-6AD5-9A1D-E01B-E78E71BF7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766192-5C36-CF3F-78B5-33A7968392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0FC382-B731-B434-0AF0-E67DF9AC3A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E422CC-1550-79CA-3DAD-3206324E64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5528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E7A96-89F3-1C57-6651-6786C4BE9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CBA7CC-897A-D971-339F-1D9BFB4483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6A2FBB-B370-B8F0-5F61-AD7EC52ADD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endParaRPr lang="ko-KR" altLang="en-US" sz="1200" kern="1200" dirty="0">
              <a:solidFill>
                <a:schemeClr val="tx1"/>
              </a:solidFill>
              <a:effectLst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B52953-0259-2A79-D864-1A9C3CE8B4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56974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39BD3-ED05-F5C2-D341-539B767F02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1EDF1FA-E244-2171-5AA9-2BA971667A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B50628-C03B-E268-FAEC-BD7D23E2C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D1F06-1310-9A9D-F682-D1C4153F6F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0363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0F185-7354-2511-2A07-02BEE12FD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A0DC565A-B7E3-2F1F-0A27-9D27D5A576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98F64907-07D1-2D87-2513-1B93D3B7A7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4069149-F0BC-C549-3E13-3F3454ED81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6EE47F-EAC8-437F-9C6A-AB86FD5140C0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67866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98DEA9-5130-8136-DF9C-D5DF4F6C6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1BE8EB-81DB-0F2B-1BE5-F841F53499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F3F3D8-09BA-3FBB-9017-2326B34162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/>
              <a:buChar char="•"/>
            </a:pPr>
            <a:r>
              <a:rPr lang="ko-KR" altLang="en-US" dirty="0"/>
              <a:t>라이온 포탈을 활동 수업 도중 모두 가입하게 하십시오</a:t>
            </a:r>
            <a:r>
              <a:rPr lang="en-US" altLang="ko-KR" dirty="0"/>
              <a:t>.  </a:t>
            </a:r>
          </a:p>
          <a:p>
            <a:pPr marL="0" indent="0">
              <a:buFont typeface="Arial"/>
              <a:buNone/>
            </a:pPr>
            <a:r>
              <a:rPr lang="ko-KR" altLang="en-US" dirty="0"/>
              <a:t>간혹 국제협회 담당자가 승인 메일을 보내는 시기가 늦어질 수도 있으나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/>
              <a:t>주말이 끼지 않은 평일의 경우 대부분 하루 정도의 시간이 지나면 답변이 오기 때문에 </a:t>
            </a:r>
            <a:endParaRPr lang="en-US" altLang="ko-KR" dirty="0"/>
          </a:p>
          <a:p>
            <a:pPr marL="0" indent="0">
              <a:buFont typeface="Arial"/>
              <a:buNone/>
            </a:pPr>
            <a:r>
              <a:rPr lang="ko-KR" altLang="en-US" dirty="0" err="1"/>
              <a:t>연박을</a:t>
            </a:r>
            <a:r>
              <a:rPr lang="ko-KR" altLang="en-US" dirty="0"/>
              <a:t> 하는 연수회인 경우 모두 가입을 완료하도록 지도하십시오</a:t>
            </a:r>
            <a:r>
              <a:rPr lang="en-US" altLang="ko-KR" dirty="0"/>
              <a:t>.</a:t>
            </a:r>
            <a:r>
              <a:rPr lang="ko-KR" altLang="en-US" dirty="0"/>
              <a:t>  </a:t>
            </a:r>
            <a:endParaRPr lang="ko-KR" altLang="ko-KR" dirty="0"/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123B46-F367-A0BB-123E-9F0898905D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77541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7EFBB-1CBB-8E44-E30F-B211A5A37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3158D9-8B73-6480-19E5-43C1DDB57B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303513-A28D-F3A1-EF1F-FD45760FEA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36375B-EB54-8C18-E461-3CBAE562B0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37069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13194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669B1-7D9C-D0C0-9E6D-CA5562320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B9506A-1B74-192B-A6D3-BDAAFF2305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B544BF-63C0-1A47-7D41-50219A8EA4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F7099-80B7-DD18-98FF-489F54790F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35A1BA-6487-46B0-A157-3DDDD3D33C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473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2C7B34-69E0-CB7F-EE7A-F2FEDA11A7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5E2100A-CB9F-1064-F70E-D85FA1AD9B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128983-6AA5-8F74-56D1-D17B5B408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FFB357D-BBB1-3621-EC3B-992C4A6C1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06E54D-3A3C-4B15-2F37-143F5E0F9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746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AE158-956B-EDB0-C4BC-4C415C90F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3AC90B-6556-D2DB-1B16-727F8D250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CF6641-F7C3-64F9-989E-686A532F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3E41E5-4508-5C19-0514-DAEAB0F61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52262F-1485-BBBC-9324-4C53A29AB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2821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E86DB5-DB21-C622-C568-980B3C691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B951288-C45D-E24D-A580-3D00F58522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90095C3-AC82-C50D-5C14-973317BB6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C1B97A5-7641-7347-0B1F-D19866CDA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807009-5C9B-4DDB-B045-9AD7AAE0B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837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F038D7-0C25-A261-4E38-405450E01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4667F3E-BAB3-4266-BC7B-87908CDF2B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BE23B9-7DEC-CD44-B22C-B8D75093F5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970C60E-DA16-A9D8-0F67-F37342D94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BC677A-0CAA-F5FC-ED54-9D62475B2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60B9DC0-EF44-68C2-2D30-D8AB6B6CF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575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A63270-07E5-1435-7627-AD72524DD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D43191-1E6F-1DB2-99A2-4EB7B0634F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0F500ED-468F-798C-A857-DC14D0349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1755C3F-9268-87CC-79E5-921599A57E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ACAD2DA-F4C6-2837-93D4-DB940CFCB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9760A8-4186-B7CF-85F2-C7B393F61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6B69959-60D4-CE78-2FD5-2F877BFA4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EFBCCC63-5DF6-8F6C-711E-334C9E904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094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B8EF6E-DCEB-8C01-761A-2F6DC1DF4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EE30E9D-D34A-2735-70CA-DC50D0B67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148A5406-18AF-AA7C-246E-C7068EB03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E58E0E25-CEEF-CE36-AF23-23BFCA26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738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1350E89-CEBD-2D63-6395-9FC3F75B0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616516E-FF8B-1E94-7B62-187214B7D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EBA17C-185D-9F49-F397-E65A72F7B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79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2DC772-5509-6479-0846-2D67508A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04AF56-4FFB-5213-F416-7544C9987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EA25F64-8DEB-59FA-C0B3-BE1B729F23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B64627B-2ECF-C0A2-8F7A-7081F8E24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0190B-C021-F263-2D30-1C96CBCBA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93C4520-0B3F-9E69-F60B-978B689D2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184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91B3E6-2F69-81E1-58D4-F0CAB422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0FF3EAE-1389-2155-30C0-B9E4087A15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B2022C-F227-1F95-23B7-AE89D33B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0AC3650-B0AE-D983-BF68-AFB892D66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F5904DD-7D37-983E-E226-3CEF71EA1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8D7D6BF-CA5C-FB4A-48CC-59DBE03EC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948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165A8B-54F4-F4BF-125C-67C66340D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F7FC3B4-FE16-31F2-DAAC-9A9990A1E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28810E-FF15-038B-0CF0-7409A9A707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C996E0-D274-F2DD-1655-816E9B14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36C8EBA-1D98-98B6-6696-7A14CE9C7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19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90C7F20-EB67-3DD9-842C-4029F0C125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B5FB37-CC5F-1542-ACFD-FD1059025C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DBBF6E0-ABAA-A979-33A0-46611A0A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2781-A346-422C-B472-F6DA3F9B9651}" type="datetimeFigureOut">
              <a:rPr lang="ko-KR" altLang="en-US" smtClean="0"/>
              <a:t>2026-03-17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C26391-8288-E8C2-0D6F-1845EC58D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6255BC-603A-1136-2BE5-48B617C2C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9A311-45F2-48EA-A0EE-6BD70F26E6B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525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STER SLIDE - 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507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304A3C6-90AA-61A2-5A4C-ED4B966A2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6A069F-0E3F-7C1A-1ACD-8C70A8902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FBE823-5242-22E1-89A0-74F03ADA6B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63CF2781-A346-422C-B472-F6DA3F9B9651}" type="datetimeFigureOut">
              <a:rPr lang="ko-KR" altLang="en-US" smtClean="0"/>
              <a:pPr/>
              <a:t>2026-03-17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C8ACF3-D5A2-C111-93C1-7D646E189C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5E57D64-7532-A829-E9CF-1159F9AA48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C319A311-45F2-48EA-A0EE-6BD70F26E6B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259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hyperlink" Target="http://www.lionsclubs.org/" TargetMode="Externa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ackground - Solid">
            <a:extLst>
              <a:ext uri="{FF2B5EF4-FFF2-40B4-BE49-F238E27FC236}">
                <a16:creationId xmlns:a16="http://schemas.microsoft.com/office/drawing/2014/main" id="{FA6F3AB3-2C1F-A844-8981-4F983B900005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44000"/>
                  </a:prstClr>
                </a:solidFill>
                <a:effectLst/>
                <a:uLnTx/>
                <a:uFillTx/>
                <a:latin typeface="Segoe UI Semibold"/>
                <a:ea typeface="+mn-ea"/>
                <a:cs typeface="+mn-cs"/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7F32238-50AC-B241-8673-70E1D9E86A2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>
            <a:off x="9906000" y="-1"/>
            <a:ext cx="2286000" cy="2286000"/>
          </a:xfrm>
          <a:prstGeom prst="rect">
            <a:avLst/>
          </a:prstGeom>
        </p:spPr>
      </p:pic>
      <p:sp>
        <p:nvSpPr>
          <p:cNvPr id="21" name="Page Number - White">
            <a:extLst>
              <a:ext uri="{FF2B5EF4-FFF2-40B4-BE49-F238E27FC236}">
                <a16:creationId xmlns:a16="http://schemas.microsoft.com/office/drawing/2014/main" id="{76A478BC-656F-F14D-AD96-832D42C7A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ヒラギノ角ゴ Pro W3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ヒラギノ角ゴ Pro W3" charset="0"/>
            </a:endParaRPr>
          </a:p>
        </p:txBody>
      </p:sp>
      <p:sp>
        <p:nvSpPr>
          <p:cNvPr id="3" name="Body Copy">
            <a:extLst>
              <a:ext uri="{FF2B5EF4-FFF2-40B4-BE49-F238E27FC236}">
                <a16:creationId xmlns:a16="http://schemas.microsoft.com/office/drawing/2014/main" id="{F296EA79-2CC8-47AE-80BA-B3303F2E67DC}"/>
              </a:ext>
            </a:extLst>
          </p:cNvPr>
          <p:cNvSpPr txBox="1">
            <a:spLocks/>
          </p:cNvSpPr>
          <p:nvPr/>
        </p:nvSpPr>
        <p:spPr>
          <a:xfrm>
            <a:off x="761996" y="3050227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5400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여성회원 과정</a:t>
            </a:r>
          </a:p>
        </p:txBody>
      </p:sp>
      <p:pic>
        <p:nvPicPr>
          <p:cNvPr id="2" name="Picture 1" descr="lionlogo_white.eps">
            <a:extLst>
              <a:ext uri="{FF2B5EF4-FFF2-40B4-BE49-F238E27FC236}">
                <a16:creationId xmlns:a16="http://schemas.microsoft.com/office/drawing/2014/main" id="{C9CA956A-4D34-AA22-F5D0-0031E0AA94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0282" y="462326"/>
            <a:ext cx="1451429" cy="1415871"/>
          </a:xfrm>
          <a:prstGeom prst="rect">
            <a:avLst/>
          </a:prstGeom>
        </p:spPr>
      </p:pic>
      <p:sp>
        <p:nvSpPr>
          <p:cNvPr id="5" name="Yellow Bar">
            <a:extLst>
              <a:ext uri="{FF2B5EF4-FFF2-40B4-BE49-F238E27FC236}">
                <a16:creationId xmlns:a16="http://schemas.microsoft.com/office/drawing/2014/main" id="{3C7D8F47-4B1F-44C3-0564-27428DF69746}"/>
              </a:ext>
            </a:extLst>
          </p:cNvPr>
          <p:cNvSpPr/>
          <p:nvPr/>
        </p:nvSpPr>
        <p:spPr>
          <a:xfrm>
            <a:off x="4057911" y="2758809"/>
            <a:ext cx="4076177" cy="58146"/>
          </a:xfrm>
          <a:prstGeom prst="rect">
            <a:avLst/>
          </a:prstGeom>
          <a:solidFill>
            <a:srgbClr val="B3B2B1"/>
          </a:solidFill>
          <a:ln>
            <a:solidFill>
              <a:srgbClr val="B3B2B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55565A"/>
                </a:solidFill>
                <a:effectLst/>
                <a:uLnTx/>
                <a:uFillTx/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1295F7F-9D73-AF01-FF91-6BC6448739E0}"/>
              </a:ext>
            </a:extLst>
          </p:cNvPr>
          <p:cNvSpPr txBox="1">
            <a:spLocks/>
          </p:cNvSpPr>
          <p:nvPr/>
        </p:nvSpPr>
        <p:spPr>
          <a:xfrm>
            <a:off x="761998" y="1897750"/>
            <a:ext cx="10668000" cy="838200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3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3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연수교재</a:t>
            </a: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DE3B248-B346-8FB0-5BB3-F639BAFB8FC8}"/>
              </a:ext>
            </a:extLst>
          </p:cNvPr>
          <p:cNvSpPr txBox="1">
            <a:spLocks/>
          </p:cNvSpPr>
          <p:nvPr/>
        </p:nvSpPr>
        <p:spPr>
          <a:xfrm>
            <a:off x="796585" y="5183612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endParaRPr lang="ko-KR" altLang="en-US" sz="3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Body Copy">
            <a:extLst>
              <a:ext uri="{FF2B5EF4-FFF2-40B4-BE49-F238E27FC236}">
                <a16:creationId xmlns:a16="http://schemas.microsoft.com/office/drawing/2014/main" id="{D1028A84-AFB1-E7AB-BF8E-1F017193DAA5}"/>
              </a:ext>
            </a:extLst>
          </p:cNvPr>
          <p:cNvSpPr txBox="1">
            <a:spLocks/>
          </p:cNvSpPr>
          <p:nvPr/>
        </p:nvSpPr>
        <p:spPr>
          <a:xfrm>
            <a:off x="4230911" y="5768743"/>
            <a:ext cx="3730173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dist"/>
            <a:endParaRPr lang="ko-KR" altLang="en-US" sz="36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6C7FC47D-8966-52C8-0AF0-10A446DCA41A}"/>
              </a:ext>
            </a:extLst>
          </p:cNvPr>
          <p:cNvSpPr txBox="1">
            <a:spLocks/>
          </p:cNvSpPr>
          <p:nvPr/>
        </p:nvSpPr>
        <p:spPr>
          <a:xfrm>
            <a:off x="727415" y="5129437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</a:p>
        </p:txBody>
      </p:sp>
      <p:pic>
        <p:nvPicPr>
          <p:cNvPr id="12" name="Picture 10">
            <a:extLst>
              <a:ext uri="{FF2B5EF4-FFF2-40B4-BE49-F238E27FC236}">
                <a16:creationId xmlns:a16="http://schemas.microsoft.com/office/drawing/2014/main" id="{E8A3D658-1C59-CF45-BFB2-3FC2D6F153F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/>
          <a:stretch/>
        </p:blipFill>
        <p:spPr>
          <a:xfrm rot="10800000">
            <a:off x="-1" y="4572001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03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42C84-4DF8-7FBB-17CA-0BCA75000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D4DA9A4-0CDB-3003-E02A-8C749049CF4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2C801066-24BB-F807-4BB7-9632C6192737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552E086E-E0D5-29CE-6F83-B5D903F4328A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598B649-B78C-F8D0-3BCD-3DB338A689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3F4FDA9B-2F82-09C2-711D-3166AA8A8FD0}"/>
              </a:ext>
            </a:extLst>
          </p:cNvPr>
          <p:cNvSpPr txBox="1">
            <a:spLocks/>
          </p:cNvSpPr>
          <p:nvPr/>
        </p:nvSpPr>
        <p:spPr>
          <a:xfrm>
            <a:off x="3407870" y="409385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  <a:endParaRPr lang="ko-KR" sz="4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0211F964-6CD9-7538-DD93-3DABE87209A9}"/>
              </a:ext>
            </a:extLst>
          </p:cNvPr>
          <p:cNvSpPr txBox="1">
            <a:spLocks/>
          </p:cNvSpPr>
          <p:nvPr/>
        </p:nvSpPr>
        <p:spPr>
          <a:xfrm>
            <a:off x="3340072" y="1753008"/>
            <a:ext cx="7709128" cy="463808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 라이온의 역할과 중요성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여성 회원 증강과 여성클럽 확장의 필요성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국제협회 회원수와 여성 회원의 구성비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여성클럽 활성화와 여성 지도력 향상방안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여성클럽의 문제점 및 갈등요소와 대안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여성회원이 관심을 기울여야 할 봉사영역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봉사를 실천한 여성 지도자 사례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323F9E8F-4F9B-2FF4-2FE1-4C72F9B32330}"/>
              </a:ext>
            </a:extLst>
          </p:cNvPr>
          <p:cNvSpPr/>
          <p:nvPr/>
        </p:nvSpPr>
        <p:spPr>
          <a:xfrm>
            <a:off x="3458741" y="1672682"/>
            <a:ext cx="2223920" cy="80325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09569AD-2A50-3846-0F7B-88D1F4F98BE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056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7BE17-D30D-E584-4E8C-32EAF793B3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9EFE634E-7D55-17C0-1698-946C07B6373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BC747932-67F6-5146-26CB-0B46D22F2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13624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6F6752BF-8BCE-8BF8-977A-B06CFBE378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F7C29D05-46B9-334C-C91D-43AE7C3AF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71663B93-CF61-C4D4-260D-5247BC4F8B3D}"/>
              </a:ext>
            </a:extLst>
          </p:cNvPr>
          <p:cNvSpPr txBox="1">
            <a:spLocks/>
          </p:cNvSpPr>
          <p:nvPr/>
        </p:nvSpPr>
        <p:spPr>
          <a:xfrm>
            <a:off x="129787" y="-13624"/>
            <a:ext cx="667245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DBF016E-BF36-9BF2-65BA-1CADB743FBA6}"/>
              </a:ext>
            </a:extLst>
          </p:cNvPr>
          <p:cNvSpPr txBox="1">
            <a:spLocks/>
          </p:cNvSpPr>
          <p:nvPr/>
        </p:nvSpPr>
        <p:spPr>
          <a:xfrm>
            <a:off x="1386614" y="2921025"/>
            <a:ext cx="10614433" cy="2638274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우선사업</a:t>
            </a:r>
            <a:endParaRPr lang="en-US" altLang="ko-KR" sz="30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3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지속적으로 진행되는 우선사업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상황에 따라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목표를 정하여 진행되는 우선사업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한시적 사업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현재 우선사업은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</a:t>
            </a: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LCIF</a:t>
            </a:r>
            <a:r>
              <a:rPr lang="ko-KR" altLang="en-US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지원</a:t>
            </a:r>
            <a:endParaRPr lang="en-US" altLang="ko-KR" sz="24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(2)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Mission 1.5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의 달성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(2027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일까지 회원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150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만 달성목표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)</a:t>
            </a:r>
          </a:p>
          <a:p>
            <a:pPr algn="l"/>
            <a:endParaRPr lang="en-US" altLang="ko-KR" sz="28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endParaRPr lang="ko-KR" sz="2500" b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9C5C7EA0-425A-F6E2-E144-94FABE3E76AB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3D94267F-DF25-78D7-CEF1-45C7094CEA8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40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5890-0EDD-010E-0AF1-C21BBBC8F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857C162-1556-22AF-FC1C-6CDE606FCA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>
              <a:lnSpc>
                <a:spcPts val="9500"/>
              </a:lnSpc>
              <a:spcBef>
                <a:spcPts val="0"/>
              </a:spcBef>
            </a:pPr>
            <a:endParaRPr lang="ko-KR" altLang="ko-KR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234F44DE-954F-4690-1759-05614C4F6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ADDE196-DA5E-AB66-C49E-8DC68D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1871102-5134-6FCE-D2E4-ECB752D81D4A}"/>
              </a:ext>
            </a:extLst>
          </p:cNvPr>
          <p:cNvSpPr txBox="1">
            <a:spLocks/>
          </p:cNvSpPr>
          <p:nvPr/>
        </p:nvSpPr>
        <p:spPr>
          <a:xfrm>
            <a:off x="343891" y="1257291"/>
            <a:ext cx="760469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3000" b="1" dirty="0"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ECAD46A-1B0E-F41B-30B6-C56DF3E430EE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BBE79C4-7CD6-356C-E2E4-A9BF96556D2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89DABC-4CB6-B0A3-1C0A-34E29CFA39D7}"/>
              </a:ext>
            </a:extLst>
          </p:cNvPr>
          <p:cNvSpPr txBox="1"/>
          <p:nvPr/>
        </p:nvSpPr>
        <p:spPr>
          <a:xfrm>
            <a:off x="927993" y="2044190"/>
            <a:ext cx="10755078" cy="39605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rPr>
              <a:t>    4)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 방법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LCIF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지도자들이 직접 각종 교부금 내용을 홍보하고 재단에 기부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/>
            <a:endParaRPr lang="en-US" altLang="ko-KR" sz="2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Mission 1.5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달성의 경우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회원감소에 대한 심각성을 적극 홍보하고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지도자가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신입회원을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영입하고 신생클럽을 조직하는 것</a:t>
            </a: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6" name="Body Copy">
            <a:extLst>
              <a:ext uri="{FF2B5EF4-FFF2-40B4-BE49-F238E27FC236}">
                <a16:creationId xmlns:a16="http://schemas.microsoft.com/office/drawing/2014/main" id="{87848D94-1DD3-DAE6-4581-C1CEC5F1E794}"/>
              </a:ext>
            </a:extLst>
          </p:cNvPr>
          <p:cNvSpPr txBox="1">
            <a:spLocks/>
          </p:cNvSpPr>
          <p:nvPr/>
        </p:nvSpPr>
        <p:spPr>
          <a:xfrm>
            <a:off x="-379575" y="-92298"/>
            <a:ext cx="766801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Ⅰ.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국제협회 우선사업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FFEB3237-2457-52B7-1D7B-182C8D87CF0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7082" y="116522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6797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6E02-8219-E3A2-BF81-6A0F159CA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BA9A6769-C770-91A5-8832-7DEEC906301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4C6928B4-4057-52F2-27AF-4B0363F489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71367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280200A-B973-DF4D-CF0F-C8EB28F77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8138679-B534-2E88-D48E-382E320CB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1EADBBD-2F77-E9F8-C0F7-78FFBD6694DE}"/>
              </a:ext>
            </a:extLst>
          </p:cNvPr>
          <p:cNvSpPr txBox="1">
            <a:spLocks/>
          </p:cNvSpPr>
          <p:nvPr/>
        </p:nvSpPr>
        <p:spPr>
          <a:xfrm>
            <a:off x="343872" y="211578"/>
            <a:ext cx="805968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여성라이온의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역할과 중요성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EDC4135D-EED3-9662-9867-B00DCE64AD1C}"/>
              </a:ext>
            </a:extLst>
          </p:cNvPr>
          <p:cNvSpPr txBox="1">
            <a:spLocks/>
          </p:cNvSpPr>
          <p:nvPr/>
        </p:nvSpPr>
        <p:spPr>
          <a:xfrm>
            <a:off x="1286954" y="3348869"/>
            <a:ext cx="9859805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여성의 특성을 통한 차별화된 여성클럽 활동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여성은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라이온스의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미래이며 풍부한 인프라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여성의 사회적 역할 증대와 지위상승으로 인한 회원모집의 변화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모성애를 통한 사회적 역할변화 모색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   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지역사회  발전의 방향성에 기여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   (5)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</a:rPr>
              <a:t>콜라보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 봉사 등으로 봉사의 영역과 질 향상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marL="457200" indent="-457200" algn="l">
              <a:buAutoNum type="arabicParenR"/>
            </a:pPr>
            <a:endParaRPr lang="ko-KR" sz="2500" b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84DA286-56BF-0735-9A57-058BA00300D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7EB4DBE-89C3-6561-3790-EAB6B736270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068" y="211577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47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348D4-DFCC-5A86-C372-9F2166718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12FF9156-7A78-FCEA-3EE8-9E2529A12AD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10" name="Background - Image">
            <a:extLst>
              <a:ext uri="{FF2B5EF4-FFF2-40B4-BE49-F238E27FC236}">
                <a16:creationId xmlns:a16="http://schemas.microsoft.com/office/drawing/2014/main" id="{0AA8B6E4-D930-10A8-93A9-497E39EDC8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142" y="0"/>
            <a:ext cx="12192000" cy="6858000"/>
          </a:xfrm>
          <a:prstGeom prst="rect">
            <a:avLst/>
          </a:prstGeom>
          <a:noFill/>
        </p:spPr>
      </p:pic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98EA0D11-E401-0337-C48E-A239F4B7C7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F250697-BC5F-72E9-2C33-EA2A43C941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A6572C9F-622B-B0FA-EB73-ADDAF7A6FDEF}"/>
              </a:ext>
            </a:extLst>
          </p:cNvPr>
          <p:cNvSpPr txBox="1">
            <a:spLocks/>
          </p:cNvSpPr>
          <p:nvPr/>
        </p:nvSpPr>
        <p:spPr>
          <a:xfrm>
            <a:off x="608707" y="77765"/>
            <a:ext cx="768334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1. </a:t>
            </a:r>
            <a:r>
              <a:rPr lang="ko-KR" altLang="en-US" sz="4000" b="1" dirty="0" err="1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여성라이온의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 역할과 중요성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072BEB3F-2CB0-9F17-5AF1-BDB5B84160E2}"/>
              </a:ext>
            </a:extLst>
          </p:cNvPr>
          <p:cNvSpPr txBox="1">
            <a:spLocks/>
          </p:cNvSpPr>
          <p:nvPr/>
        </p:nvSpPr>
        <p:spPr>
          <a:xfrm>
            <a:off x="1386913" y="1817972"/>
            <a:ext cx="9833042" cy="384231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 리더십의 강점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부드러운 안정성과 정확한 리더십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(2) </a:t>
            </a:r>
            <a:r>
              <a:rPr lang="ko-KR" altLang="en-US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높은 수준의 에너지와 열정</a:t>
            </a: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정보공유</a:t>
            </a: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공적결과에 관심도가 높음</a:t>
            </a:r>
            <a:endParaRPr lang="en-US" altLang="ko-KR" sz="24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(3)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소통과 공감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그리고 관계지향적 특성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3A6E99BD-C550-C41B-04D3-CBC90B78D82A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04606C0-8946-3F91-4401-082ABC130E3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464" y="136025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519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354EB-E327-2EE6-3DBD-2CEF11D1BC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F519347-8ABD-4AA5-9DAB-4829EFD86AB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13E475CE-2EB5-9228-77E1-B00004345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BE17F352-C9CC-BFF5-DC31-148720B4ED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FDA9CD0A-44AF-BB5A-C418-4688BA9220F0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FA6E741F-5555-FB27-5F29-DD0E5F4F878E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54B98C0-2EEB-1994-055E-7E5507EB178E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418DFBF-04E0-7BE9-EFB1-5CBB0D10EC2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81" y="288633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C19D5157-C0F7-18A9-6D31-DABB85665DD2}"/>
              </a:ext>
            </a:extLst>
          </p:cNvPr>
          <p:cNvSpPr txBox="1">
            <a:spLocks/>
          </p:cNvSpPr>
          <p:nvPr/>
        </p:nvSpPr>
        <p:spPr>
          <a:xfrm>
            <a:off x="761478" y="248586"/>
            <a:ext cx="983304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 증강과 여성클럽 확장의 필요성</a:t>
            </a:r>
            <a:endParaRPr lang="ko-KR" sz="38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DC898AF1-D69B-9461-76D1-EEE6783ECBF9}"/>
              </a:ext>
            </a:extLst>
          </p:cNvPr>
          <p:cNvSpPr txBox="1">
            <a:spLocks/>
          </p:cNvSpPr>
          <p:nvPr/>
        </p:nvSpPr>
        <p:spPr>
          <a:xfrm>
            <a:off x="1779115" y="2045777"/>
            <a:ext cx="9833042" cy="384231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국제라이온스협회의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현주소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조직의 성장은 회원수에 비례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회원수가 매년 감소 추세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b="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8710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212F8-2101-F625-B706-D1682E87F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AD3AAB7B-EC30-78BB-EA56-52DB4AE0B42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25F1D06-B3C2-F5F9-95A8-1AD140F16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E54359B1-C1F6-B218-BE5A-7A4A487B99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99BBDAD-6D24-03F3-C938-168A97D41807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BF4F4501-228C-8140-11E8-1AEE0D95C33B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4C87E703-F701-FE94-2EE8-CB28AAD3C32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0739B214-950B-6D20-BB59-88FD322A4BB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5428" y="152368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04002390-A9C3-9BED-F8DA-CE51648C7CBD}"/>
              </a:ext>
            </a:extLst>
          </p:cNvPr>
          <p:cNvSpPr txBox="1">
            <a:spLocks/>
          </p:cNvSpPr>
          <p:nvPr/>
        </p:nvSpPr>
        <p:spPr>
          <a:xfrm>
            <a:off x="-68827" y="188214"/>
            <a:ext cx="11193284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 증강과 여성클럽 확장의 필요성</a:t>
            </a:r>
            <a:endParaRPr lang="ko-KR" sz="38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CDE57772-28C5-366E-9D85-FE2587E7CE7C}"/>
              </a:ext>
            </a:extLst>
          </p:cNvPr>
          <p:cNvSpPr txBox="1">
            <a:spLocks/>
          </p:cNvSpPr>
          <p:nvPr/>
        </p:nvSpPr>
        <p:spPr>
          <a:xfrm>
            <a:off x="1608111" y="2248778"/>
            <a:ext cx="10305852" cy="3842312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국제협회의 미래는 여성과 레오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미래지향적 봉사에 필요한 회원 확장에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인프라가 많은 여성회원과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레오회원의 영입 필요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(2) 1987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</a:rPr>
              <a:t>여성라이온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 입회를 허용한 이래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명의 국제회장 배출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58401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B38FFD-C8DF-5FD9-B44C-133446ED2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2217D025-FFFA-92A8-FC8C-F1EB71DD62A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A25AAB26-95C3-6955-2A03-A0077769D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EC72E68-3636-C73A-86EA-75964C6B7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25C2658-5C8A-F1CC-42F6-4A4D865F6FFC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B5822D87-F731-B69E-29BB-9FE5CAD34382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2803EE97-6F36-E97F-4316-0C112BD29AF5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0E18D5FC-3BE1-4845-4562-FF68F05712C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5681" y="97675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4F63A81C-86CE-7012-3585-5ACFD67A0C6E}"/>
              </a:ext>
            </a:extLst>
          </p:cNvPr>
          <p:cNvSpPr txBox="1">
            <a:spLocks/>
          </p:cNvSpPr>
          <p:nvPr/>
        </p:nvSpPr>
        <p:spPr>
          <a:xfrm>
            <a:off x="758763" y="218868"/>
            <a:ext cx="9960444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 증강과 여성클럽 확장의 필요성</a:t>
            </a:r>
            <a:endParaRPr lang="ko-KR" sz="38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F814AF26-2698-5E09-98AF-EAD814C49DDA}"/>
              </a:ext>
            </a:extLst>
          </p:cNvPr>
          <p:cNvSpPr txBox="1">
            <a:spLocks/>
          </p:cNvSpPr>
          <p:nvPr/>
        </p:nvSpPr>
        <p:spPr>
          <a:xfrm>
            <a:off x="1183729" y="4755252"/>
            <a:ext cx="10317556" cy="187237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여성회원 증강과 여성클럽 결성이 필요한 이유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(1) </a:t>
            </a:r>
            <a:r>
              <a:rPr lang="ko-KR" altLang="en-US" sz="2400" dirty="0" err="1">
                <a:solidFill>
                  <a:schemeClr val="bg1"/>
                </a:solidFill>
              </a:rPr>
              <a:t>여성라이온이</a:t>
            </a:r>
            <a:r>
              <a:rPr lang="ko-KR" altLang="en-US" sz="2400" dirty="0">
                <a:solidFill>
                  <a:schemeClr val="bg1"/>
                </a:solidFill>
              </a:rPr>
              <a:t> 필요한 시대적 배경</a:t>
            </a:r>
            <a:endParaRPr lang="en-US" altLang="ko-KR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</a:rPr>
              <a:t>혁신적 아이디어 창출의 잠재력</a:t>
            </a:r>
            <a:endParaRPr lang="en-US" altLang="ko-KR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(3) </a:t>
            </a:r>
            <a:r>
              <a:rPr lang="ko-KR" altLang="en-US" sz="2400" dirty="0">
                <a:solidFill>
                  <a:schemeClr val="bg1"/>
                </a:solidFill>
              </a:rPr>
              <a:t>여성 지도력 개발과 지역사회에 맞춤형 봉사의 필요성</a:t>
            </a:r>
            <a:endParaRPr lang="en-US" altLang="ko-KR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</a:rPr>
              <a:t>    </a:t>
            </a:r>
            <a:r>
              <a:rPr lang="en-US" altLang="ko-KR" sz="2400" dirty="0">
                <a:solidFill>
                  <a:schemeClr val="bg1"/>
                </a:solidFill>
              </a:rPr>
              <a:t>(4) </a:t>
            </a:r>
            <a:r>
              <a:rPr lang="ko-KR" altLang="en-US" sz="2400" dirty="0">
                <a:solidFill>
                  <a:schemeClr val="bg1"/>
                </a:solidFill>
              </a:rPr>
              <a:t>지역사회 발전의 </a:t>
            </a:r>
            <a:r>
              <a:rPr lang="ko-KR" altLang="en-US" sz="2400" dirty="0" err="1">
                <a:solidFill>
                  <a:schemeClr val="bg1"/>
                </a:solidFill>
              </a:rPr>
              <a:t>중추적</a:t>
            </a:r>
            <a:r>
              <a:rPr lang="ko-KR" altLang="en-US" sz="2400" dirty="0">
                <a:solidFill>
                  <a:schemeClr val="bg1"/>
                </a:solidFill>
              </a:rPr>
              <a:t> 역할 기대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72768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7EA18-C05C-E575-6C2D-60336D15F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7C9B6B54-68E8-9DB6-FB54-9E9C44279205}"/>
              </a:ext>
            </a:extLst>
          </p:cNvPr>
          <p:cNvSpPr/>
          <p:nvPr/>
        </p:nvSpPr>
        <p:spPr>
          <a:xfrm>
            <a:off x="18142" y="-49065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30BC2396-F34E-D214-C751-3A527CA71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D6FA3A3-2FCA-9BEE-AFF0-0F7ADDA22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9AFE89E-85E9-C6FC-E3EF-98E1A5768FBE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19C3C7AC-BE4A-A8C5-65A2-08D199A02AEE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3024436A-7810-62C0-276A-827B7CD74297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35F7E9B-BA7D-D6A5-42BD-3AEA477565A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6331" y="11228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92820BF4-3A76-D950-4B9F-D496DE71D6EA}"/>
              </a:ext>
            </a:extLst>
          </p:cNvPr>
          <p:cNvSpPr txBox="1">
            <a:spLocks/>
          </p:cNvSpPr>
          <p:nvPr/>
        </p:nvSpPr>
        <p:spPr>
          <a:xfrm>
            <a:off x="702849" y="303009"/>
            <a:ext cx="10006713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2. </a:t>
            </a:r>
            <a:r>
              <a:rPr lang="ko-KR" altLang="en-US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 증강과 여성클럽 확장의 필요성</a:t>
            </a:r>
            <a:endParaRPr lang="ko-KR" sz="38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294EFA9C-E10C-E18F-9ADC-1FD01F4D290F}"/>
              </a:ext>
            </a:extLst>
          </p:cNvPr>
          <p:cNvSpPr txBox="1">
            <a:spLocks/>
          </p:cNvSpPr>
          <p:nvPr/>
        </p:nvSpPr>
        <p:spPr>
          <a:xfrm>
            <a:off x="1811264" y="4279637"/>
            <a:ext cx="10550235" cy="2384027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새로운 회원 유형 도입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(1)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여성회원 고유의 클럽 문화 형성 가능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    (2)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특화된 지역사회 봉사로 자연스런 세대교체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    (3)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가족회원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특성화 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(Specialty Club)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결성</a:t>
            </a:r>
          </a:p>
          <a:p>
            <a:pPr algn="l"/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3215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BEBC8-33DB-ED88-916D-26B2EF254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03B52CB3-DD14-92C5-51BD-AB0F2403ECDB}"/>
              </a:ext>
            </a:extLst>
          </p:cNvPr>
          <p:cNvSpPr/>
          <p:nvPr/>
        </p:nvSpPr>
        <p:spPr>
          <a:xfrm>
            <a:off x="0" y="-11510"/>
            <a:ext cx="12192000" cy="6858000"/>
          </a:xfrm>
          <a:prstGeom prst="rect">
            <a:avLst/>
          </a:prstGeom>
          <a:solidFill>
            <a:srgbClr val="0D2240"/>
          </a:solidFill>
          <a:ln cap="rnd" cmpd="dbl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A9D65B06-9AB5-8F49-F7A3-FD553AFD2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175F4220-B95A-2916-75A1-73C4A31C9B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6ECC0FD5-84AA-5961-3B39-3968FCDF875E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62E443DD-3BB3-6952-1E20-E8B18657362D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7FEC64B7-FED2-F797-9CC7-FAC438D30767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B913CA9-1134-DB2B-8A89-3B2F92CFE20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710" y="115482"/>
            <a:ext cx="1181131" cy="118113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69764A12-A4EE-2F37-F060-53EA886F2E8C}"/>
              </a:ext>
            </a:extLst>
          </p:cNvPr>
          <p:cNvSpPr txBox="1">
            <a:spLocks/>
          </p:cNvSpPr>
          <p:nvPr/>
        </p:nvSpPr>
        <p:spPr>
          <a:xfrm>
            <a:off x="444108" y="-143234"/>
            <a:ext cx="5857594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여성회원의 구성비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F7E94068-4C5B-59B7-F09A-D8FA2FDFB840}"/>
              </a:ext>
            </a:extLst>
          </p:cNvPr>
          <p:cNvSpPr txBox="1">
            <a:spLocks/>
          </p:cNvSpPr>
          <p:nvPr/>
        </p:nvSpPr>
        <p:spPr>
          <a:xfrm>
            <a:off x="1199273" y="1577291"/>
            <a:ext cx="8934450" cy="595758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남성 및 여성회원 현황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                 </a:t>
            </a:r>
            <a:r>
              <a:rPr lang="en-US" altLang="ko-KR" sz="240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91F49CF6-C2F4-1102-0AF7-3F49448FA2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95102"/>
              </p:ext>
            </p:extLst>
          </p:nvPr>
        </p:nvGraphicFramePr>
        <p:xfrm>
          <a:off x="608707" y="3175150"/>
          <a:ext cx="10926363" cy="2199600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schemeClr val="bg1">
                      <a:alpha val="40000"/>
                    </a:schemeClr>
                  </a:outerShdw>
                </a:effectLst>
              </a:tblPr>
              <a:tblGrid>
                <a:gridCol w="1810229">
                  <a:extLst>
                    <a:ext uri="{9D8B030D-6E8A-4147-A177-3AD203B41FA5}">
                      <a16:colId xmlns:a16="http://schemas.microsoft.com/office/drawing/2014/main" val="4166935864"/>
                    </a:ext>
                  </a:extLst>
                </a:gridCol>
                <a:gridCol w="1978018">
                  <a:extLst>
                    <a:ext uri="{9D8B030D-6E8A-4147-A177-3AD203B41FA5}">
                      <a16:colId xmlns:a16="http://schemas.microsoft.com/office/drawing/2014/main" val="1017052665"/>
                    </a:ext>
                  </a:extLst>
                </a:gridCol>
                <a:gridCol w="2379372">
                  <a:extLst>
                    <a:ext uri="{9D8B030D-6E8A-4147-A177-3AD203B41FA5}">
                      <a16:colId xmlns:a16="http://schemas.microsoft.com/office/drawing/2014/main" val="4097583435"/>
                    </a:ext>
                  </a:extLst>
                </a:gridCol>
                <a:gridCol w="2379372">
                  <a:extLst>
                    <a:ext uri="{9D8B030D-6E8A-4147-A177-3AD203B41FA5}">
                      <a16:colId xmlns:a16="http://schemas.microsoft.com/office/drawing/2014/main" val="649962598"/>
                    </a:ext>
                  </a:extLst>
                </a:gridCol>
                <a:gridCol w="2379372">
                  <a:extLst>
                    <a:ext uri="{9D8B030D-6E8A-4147-A177-3AD203B41FA5}">
                      <a16:colId xmlns:a16="http://schemas.microsoft.com/office/drawing/2014/main" val="2118133641"/>
                    </a:ext>
                  </a:extLst>
                </a:gridCol>
              </a:tblGrid>
              <a:tr h="9214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국가 수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클럽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 회원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남성 회원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ko-KR" alt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여성 회원 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350606146"/>
                  </a:ext>
                </a:extLst>
              </a:tr>
              <a:tr h="127811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215</a:t>
                      </a:r>
                    </a:p>
                  </a:txBody>
                  <a:tcPr marL="64770" marR="64770" marT="17907" marB="17907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49,671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2800" b="1" kern="0" spc="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1,358,769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905,889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2800" b="1" kern="0" spc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(66.67%)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2800" b="1" kern="0" spc="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452,880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buNone/>
                      </a:pPr>
                      <a:r>
                        <a:rPr lang="en-US" sz="2800" b="1" kern="0" spc="0" dirty="0">
                          <a:solidFill>
                            <a:srgbClr val="C00000"/>
                          </a:solidFill>
                          <a:effectLst/>
                          <a:latin typeface="+mn-ea"/>
                          <a:ea typeface="+mn-ea"/>
                        </a:rPr>
                        <a:t>(33.33%)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20000"/>
                            <a:lumOff val="80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17665262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9F13602F-70DC-12FC-92CB-CDE53E8774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8645" y="3417490"/>
            <a:ext cx="1033538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Headline">
            <a:extLst>
              <a:ext uri="{FF2B5EF4-FFF2-40B4-BE49-F238E27FC236}">
                <a16:creationId xmlns:a16="http://schemas.microsoft.com/office/drawing/2014/main" id="{F7E94068-4C5B-59B7-F09A-D8FA2FDFB840}"/>
              </a:ext>
            </a:extLst>
          </p:cNvPr>
          <p:cNvSpPr txBox="1">
            <a:spLocks/>
          </p:cNvSpPr>
          <p:nvPr/>
        </p:nvSpPr>
        <p:spPr>
          <a:xfrm>
            <a:off x="2655644" y="2507361"/>
            <a:ext cx="8934450" cy="595758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r"/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2025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31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기준 </a:t>
            </a:r>
            <a:r>
              <a:rPr lang="en-US" altLang="ko-KR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집계자료</a:t>
            </a:r>
            <a:endParaRPr lang="ko-KR" sz="18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671585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A71B1-CE2E-39A8-2579-1842F629DF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067C50BF-0356-CA91-182F-2A69D30FA11D}"/>
              </a:ext>
            </a:extLst>
          </p:cNvPr>
          <p:cNvSpPr/>
          <p:nvPr/>
        </p:nvSpPr>
        <p:spPr>
          <a:xfrm>
            <a:off x="-12948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E9AB1DD7-CC5C-D7F0-BFF5-07EF50CC41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E9B4106B-3AC9-8727-144B-809F40165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02524BDB-714F-6532-A31C-DB0996677BF0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1DE358C3-C08D-569F-0A20-28D2D6D4198B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A71461C1-93BF-EB5F-05CE-41B6B9806D67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51AB9FD-C41E-72A6-6FE3-E0C678D124C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497" y="167274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E4D999E1-D844-1D8A-7DA4-A6EFA4C2FF00}"/>
              </a:ext>
            </a:extLst>
          </p:cNvPr>
          <p:cNvSpPr txBox="1">
            <a:spLocks/>
          </p:cNvSpPr>
          <p:nvPr/>
        </p:nvSpPr>
        <p:spPr>
          <a:xfrm>
            <a:off x="671294" y="-251640"/>
            <a:ext cx="599977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여성회원의 구성비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9F5F0B41-B37F-DB56-DE13-D16E138363D2}"/>
              </a:ext>
            </a:extLst>
          </p:cNvPr>
          <p:cNvSpPr txBox="1">
            <a:spLocks/>
          </p:cNvSpPr>
          <p:nvPr/>
        </p:nvSpPr>
        <p:spPr>
          <a:xfrm>
            <a:off x="1647257" y="2107432"/>
            <a:ext cx="9833042" cy="45727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헌장지별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여성라이온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      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2025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31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기준 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국제협회 집계자료</a:t>
            </a:r>
            <a:endParaRPr lang="en-US" altLang="ko-KR" sz="1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26838D3F-30F4-9FC7-FF84-2EBACB0FC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3454" y="2473101"/>
            <a:ext cx="176956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486804"/>
              </p:ext>
            </p:extLst>
          </p:nvPr>
        </p:nvGraphicFramePr>
        <p:xfrm>
          <a:off x="1466319" y="2164963"/>
          <a:ext cx="9006418" cy="45151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2920">
                  <a:extLst>
                    <a:ext uri="{9D8B030D-6E8A-4147-A177-3AD203B41FA5}">
                      <a16:colId xmlns:a16="http://schemas.microsoft.com/office/drawing/2014/main" val="2328691507"/>
                    </a:ext>
                  </a:extLst>
                </a:gridCol>
                <a:gridCol w="1876006">
                  <a:extLst>
                    <a:ext uri="{9D8B030D-6E8A-4147-A177-3AD203B41FA5}">
                      <a16:colId xmlns:a16="http://schemas.microsoft.com/office/drawing/2014/main" val="2851259402"/>
                    </a:ext>
                  </a:extLst>
                </a:gridCol>
                <a:gridCol w="1991269">
                  <a:extLst>
                    <a:ext uri="{9D8B030D-6E8A-4147-A177-3AD203B41FA5}">
                      <a16:colId xmlns:a16="http://schemas.microsoft.com/office/drawing/2014/main" val="4086338949"/>
                    </a:ext>
                  </a:extLst>
                </a:gridCol>
                <a:gridCol w="1605734">
                  <a:extLst>
                    <a:ext uri="{9D8B030D-6E8A-4147-A177-3AD203B41FA5}">
                      <a16:colId xmlns:a16="http://schemas.microsoft.com/office/drawing/2014/main" val="3200718560"/>
                    </a:ext>
                  </a:extLst>
                </a:gridCol>
                <a:gridCol w="1800489">
                  <a:extLst>
                    <a:ext uri="{9D8B030D-6E8A-4147-A177-3AD203B41FA5}">
                      <a16:colId xmlns:a16="http://schemas.microsoft.com/office/drawing/2014/main" val="2583702115"/>
                    </a:ext>
                  </a:extLst>
                </a:gridCol>
              </a:tblGrid>
              <a:tr h="76608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4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헌장 지역 </a:t>
                      </a:r>
                      <a:b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회원 수</a:t>
                      </a:r>
                      <a:endParaRPr lang="ko-KR" altLang="en-US" sz="14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헌장 지역</a:t>
                      </a:r>
                      <a:b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여성회원 수</a:t>
                      </a:r>
                      <a:endParaRPr lang="ko-KR" altLang="en-US" sz="14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헌장 지역 </a:t>
                      </a:r>
                      <a:b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여성비율</a:t>
                      </a:r>
                      <a:endParaRPr lang="ko-KR" altLang="en-US" sz="14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전세계 </a:t>
                      </a:r>
                      <a:b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14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여성비율</a:t>
                      </a:r>
                      <a:endParaRPr lang="ko-KR" altLang="en-US" sz="14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94491118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</a:t>
                      </a:r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헌장지역</a:t>
                      </a:r>
                      <a:endParaRPr lang="ko-KR" alt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258,337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97,958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37.92%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7.21%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16486130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</a:t>
                      </a:r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헌장지역</a:t>
                      </a:r>
                      <a:endParaRPr lang="ko-KR" alt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30,767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11,870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38.58%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0.87%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186620147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</a:rPr>
                        <a:t>3</a:t>
                      </a:r>
                      <a:r>
                        <a:rPr lang="ko-KR" altLang="en-US" sz="1600" b="1" u="none" strike="noStrike" dirty="0">
                          <a:solidFill>
                            <a:srgbClr val="7030A0"/>
                          </a:solidFill>
                          <a:effectLst/>
                        </a:rPr>
                        <a:t>헌장지역</a:t>
                      </a:r>
                      <a:endParaRPr lang="ko-KR" altLang="en-US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104,272</a:t>
                      </a:r>
                      <a:endParaRPr lang="en-US" altLang="ko-KR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56,280</a:t>
                      </a:r>
                      <a:endParaRPr lang="en-US" altLang="ko-KR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53.97%</a:t>
                      </a:r>
                      <a:endParaRPr lang="en-US" altLang="ko-KR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4.14%</a:t>
                      </a:r>
                      <a:endParaRPr lang="en-US" altLang="ko-KR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96606859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4</a:t>
                      </a:r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헌장지역</a:t>
                      </a:r>
                      <a:endParaRPr lang="ko-KR" alt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219,056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59,700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27.75%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4.39%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757998495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</a:rPr>
                        <a:t>5</a:t>
                      </a:r>
                      <a:r>
                        <a:rPr lang="ko-KR" altLang="en-US" sz="1600" b="1" u="none" strike="noStrike" dirty="0">
                          <a:solidFill>
                            <a:srgbClr val="7030A0"/>
                          </a:solidFill>
                          <a:effectLst/>
                        </a:rPr>
                        <a:t>헌장지역</a:t>
                      </a:r>
                      <a:endParaRPr lang="ko-KR" altLang="en-US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287,615</a:t>
                      </a:r>
                      <a:endParaRPr lang="en-US" altLang="ko-KR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90,923</a:t>
                      </a:r>
                      <a:endParaRPr lang="en-US" altLang="ko-KR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31.61%</a:t>
                      </a:r>
                      <a:endParaRPr lang="en-US" altLang="ko-KR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7030A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6.69%</a:t>
                      </a:r>
                      <a:endParaRPr lang="en-US" altLang="ko-KR" sz="1600" b="1" i="0" u="none" strike="noStrike" dirty="0">
                        <a:solidFill>
                          <a:srgbClr val="7030A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92453940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6</a:t>
                      </a:r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헌장지역</a:t>
                      </a:r>
                      <a:endParaRPr lang="ko-KR" alt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380,009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101,875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26.81%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7.50%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56875960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7</a:t>
                      </a:r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헌장지역</a:t>
                      </a:r>
                      <a:endParaRPr lang="ko-KR" alt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42,836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19,278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45.03%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1.42%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793529402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8</a:t>
                      </a:r>
                      <a:r>
                        <a:rPr lang="ko-KR" altLang="en-US" sz="16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헌장지역</a:t>
                      </a:r>
                      <a:endParaRPr lang="ko-KR" altLang="en-US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35,877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14,996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41.80%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1.10%</a:t>
                      </a:r>
                      <a:endParaRPr lang="en-US" altLang="ko-KR" sz="1600" b="1" i="0" u="none" strike="noStrike" dirty="0">
                        <a:solidFill>
                          <a:srgbClr val="00206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45283472"/>
                  </a:ext>
                </a:extLst>
              </a:tr>
              <a:tr h="41655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600" b="1" u="none" strike="noStrike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  <a:endParaRPr lang="ko-KR" altLang="en-US" sz="1600" b="1" i="0" u="none" strike="noStrike" dirty="0">
                        <a:solidFill>
                          <a:srgbClr val="C0000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1,358,769</a:t>
                      </a:r>
                      <a:endParaRPr lang="en-US" altLang="ko-KR" sz="1600" b="1" i="0" u="none" strike="noStrike" dirty="0">
                        <a:solidFill>
                          <a:srgbClr val="C0000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452,880</a:t>
                      </a:r>
                      <a:endParaRPr lang="en-US" altLang="ko-KR" sz="1600" b="1" i="0" u="none" strike="noStrike" dirty="0">
                        <a:solidFill>
                          <a:srgbClr val="C0000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33.33%</a:t>
                      </a:r>
                      <a:endParaRPr lang="en-US" altLang="ko-KR" sz="1600" b="1" i="0" u="none" strike="noStrike" dirty="0">
                        <a:solidFill>
                          <a:srgbClr val="C0000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600" b="1" u="none" strike="noStrike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33.33%</a:t>
                      </a:r>
                      <a:endParaRPr lang="en-US" altLang="ko-KR" sz="1600" b="1" i="0" u="none" strike="noStrike" dirty="0">
                        <a:solidFill>
                          <a:srgbClr val="C00000"/>
                        </a:solidFill>
                        <a:effectLst/>
                        <a:latin typeface="굴림체" panose="020B0609000101010101" pitchFamily="49" charset="-127"/>
                        <a:ea typeface="굴림체" panose="020B0609000101010101" pitchFamily="49" charset="-127"/>
                      </a:endParaRPr>
                    </a:p>
                  </a:txBody>
                  <a:tcPr marL="9525" marR="9525" marT="9525" marB="0" anchor="ctr"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680884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4650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7DFB5-6280-ABDF-604F-EEAB4C79A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98896C59-444F-1EA4-DA67-4FFFF655BB0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5B8BAB5C-E9EB-C709-F892-2C3FA0C2DB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C4E77363-364F-F56D-DB37-E22F72D446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D1AF0956-E5B8-B42E-2C8C-816758303B90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4664485B-6C38-3CCC-C4FD-245C6A5B663D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D475F740-42C1-01CD-E346-CAD20F176182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6FBD0A3-783F-CB52-BAD1-92B11619C7F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740" y="116522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ABD5DDE2-2C26-A7A0-59B5-FE01A05A3239}"/>
              </a:ext>
            </a:extLst>
          </p:cNvPr>
          <p:cNvSpPr txBox="1">
            <a:spLocks/>
          </p:cNvSpPr>
          <p:nvPr/>
        </p:nvSpPr>
        <p:spPr>
          <a:xfrm>
            <a:off x="533993" y="-180756"/>
            <a:ext cx="5915872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여성회원의 구성비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0F540ACB-2FEE-F29B-1C6D-F9C1A87F4B5D}"/>
              </a:ext>
            </a:extLst>
          </p:cNvPr>
          <p:cNvSpPr txBox="1">
            <a:spLocks/>
          </p:cNvSpPr>
          <p:nvPr/>
        </p:nvSpPr>
        <p:spPr>
          <a:xfrm>
            <a:off x="1278979" y="2260154"/>
            <a:ext cx="9423135" cy="45727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여성회원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년간 변화율 추이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r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+mj-lt"/>
                <a:ea typeface="+mj-ea"/>
              </a:rPr>
              <a:t>최근 </a:t>
            </a:r>
            <a:r>
              <a:rPr lang="en-US" altLang="ko-KR" sz="1400" dirty="0">
                <a:solidFill>
                  <a:schemeClr val="bg1"/>
                </a:solidFill>
                <a:latin typeface="+mj-lt"/>
                <a:ea typeface="+mj-ea"/>
              </a:rPr>
              <a:t>8</a:t>
            </a:r>
            <a:r>
              <a:rPr lang="ko-KR" altLang="en-US" sz="1400" dirty="0">
                <a:solidFill>
                  <a:schemeClr val="bg1"/>
                </a:solidFill>
                <a:latin typeface="+mj-lt"/>
                <a:ea typeface="+mj-ea"/>
              </a:rPr>
              <a:t>년간 회기 말인 </a:t>
            </a:r>
            <a:r>
              <a:rPr lang="en-US" altLang="ko-KR" sz="1400" dirty="0">
                <a:solidFill>
                  <a:schemeClr val="bg1"/>
                </a:solidFill>
                <a:latin typeface="+mj-lt"/>
                <a:ea typeface="+mj-ea"/>
              </a:rPr>
              <a:t>6</a:t>
            </a:r>
            <a:r>
              <a:rPr lang="ko-KR" altLang="en-US" sz="1400" dirty="0">
                <a:solidFill>
                  <a:schemeClr val="bg1"/>
                </a:solidFill>
                <a:latin typeface="+mj-lt"/>
                <a:ea typeface="+mj-ea"/>
              </a:rPr>
              <a:t>월 말 기준</a:t>
            </a:r>
            <a:endParaRPr lang="en-US" altLang="ko-KR" sz="1400" dirty="0">
              <a:solidFill>
                <a:schemeClr val="bg1"/>
              </a:solidFill>
              <a:latin typeface="+mj-lt"/>
              <a:ea typeface="+mj-ea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Chart 1">
            <a:extLst>
              <a:ext uri="{FF2B5EF4-FFF2-40B4-BE49-F238E27FC236}">
                <a16:creationId xmlns:a16="http://schemas.microsoft.com/office/drawing/2014/main" id="{B48A3E80-3DE8-4365-C621-4BD35ED7A5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9552421"/>
              </p:ext>
            </p:extLst>
          </p:nvPr>
        </p:nvGraphicFramePr>
        <p:xfrm>
          <a:off x="1342607" y="2357066"/>
          <a:ext cx="9317959" cy="4272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FEEFAA9-8158-AFAC-1805-DC2853CF3E1F}"/>
              </a:ext>
            </a:extLst>
          </p:cNvPr>
          <p:cNvSpPr txBox="1"/>
          <p:nvPr/>
        </p:nvSpPr>
        <p:spPr>
          <a:xfrm rot="16200000">
            <a:off x="1857491" y="5406924"/>
            <a:ext cx="10500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432,906</a:t>
            </a:r>
            <a:endParaRPr lang="ko-KR" altLang="en-US" sz="1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A06E4C-855E-4550-206F-B90668F3DEC7}"/>
              </a:ext>
            </a:extLst>
          </p:cNvPr>
          <p:cNvSpPr txBox="1"/>
          <p:nvPr/>
        </p:nvSpPr>
        <p:spPr>
          <a:xfrm rot="16200000">
            <a:off x="2923542" y="5433136"/>
            <a:ext cx="1050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405,228</a:t>
            </a:r>
            <a:endParaRPr lang="ko-KR" altLang="en-US" sz="1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F3453C-EA17-FC7D-7FA3-09BBABD58932}"/>
              </a:ext>
            </a:extLst>
          </p:cNvPr>
          <p:cNvSpPr txBox="1"/>
          <p:nvPr/>
        </p:nvSpPr>
        <p:spPr>
          <a:xfrm rot="16200000">
            <a:off x="4008187" y="5399203"/>
            <a:ext cx="1050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429,193</a:t>
            </a:r>
            <a:endParaRPr lang="ko-KR" altLang="en-US" sz="1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AC35A8-F3F2-CA62-6F32-6C240546212B}"/>
              </a:ext>
            </a:extLst>
          </p:cNvPr>
          <p:cNvSpPr txBox="1"/>
          <p:nvPr/>
        </p:nvSpPr>
        <p:spPr>
          <a:xfrm rot="16200000">
            <a:off x="5099939" y="5381524"/>
            <a:ext cx="1050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441,472</a:t>
            </a:r>
            <a:endParaRPr lang="ko-KR" altLang="en-US" sz="1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397B9D-57E9-30B4-1E57-136A15860BEA}"/>
              </a:ext>
            </a:extLst>
          </p:cNvPr>
          <p:cNvSpPr txBox="1"/>
          <p:nvPr/>
        </p:nvSpPr>
        <p:spPr>
          <a:xfrm rot="16200000">
            <a:off x="6191691" y="5341379"/>
            <a:ext cx="1050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433,296</a:t>
            </a:r>
            <a:endParaRPr lang="ko-KR" altLang="en-US" sz="1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7610817-0193-7505-DB45-24919E81C584}"/>
              </a:ext>
            </a:extLst>
          </p:cNvPr>
          <p:cNvSpPr txBox="1"/>
          <p:nvPr/>
        </p:nvSpPr>
        <p:spPr>
          <a:xfrm rot="16200000">
            <a:off x="7267867" y="5341379"/>
            <a:ext cx="10500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435,249</a:t>
            </a:r>
            <a:endParaRPr lang="ko-KR" altLang="en-US" sz="1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FCCD978-40C5-0C22-AF04-231C0CD4CEE4}"/>
              </a:ext>
            </a:extLst>
          </p:cNvPr>
          <p:cNvSpPr txBox="1"/>
          <p:nvPr/>
        </p:nvSpPr>
        <p:spPr>
          <a:xfrm rot="16200000">
            <a:off x="8359980" y="5341377"/>
            <a:ext cx="1050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441,041</a:t>
            </a:r>
            <a:endParaRPr lang="ko-KR" altLang="en-US" sz="1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C4D7AC-D212-7B51-3331-22AA347DB53B}"/>
              </a:ext>
            </a:extLst>
          </p:cNvPr>
          <p:cNvSpPr txBox="1"/>
          <p:nvPr/>
        </p:nvSpPr>
        <p:spPr>
          <a:xfrm rot="16200000">
            <a:off x="9462641" y="5381523"/>
            <a:ext cx="10500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452,880</a:t>
            </a:r>
            <a:endParaRPr lang="ko-KR" altLang="en-US" sz="16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6602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144DD3-2513-C6B9-FCB8-691434E9F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61B57277-CD09-94BD-9BF1-E03DBA22C6F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6141433-8572-D827-EF79-251812BE00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0B8781A0-896F-87FB-8443-4F3AF99ADC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F0EA36D-5E74-CC01-0BCC-8EC8AD3B2B27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B09000EA-8D2C-42BA-F372-8EDA0E55F722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C8FEF5FC-19D1-DA76-59AB-8DE8ECC05486}"/>
              </a:ext>
            </a:extLst>
          </p:cNvPr>
          <p:cNvSpPr/>
          <p:nvPr/>
        </p:nvSpPr>
        <p:spPr>
          <a:xfrm rot="10800000">
            <a:off x="-1" y="-13327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8FB81C1-F4AE-D6CE-97D0-0B4C8B0F014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245" y="69504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9FC99E9E-5B98-AAAA-4E16-E618ECAE8DAB}"/>
              </a:ext>
            </a:extLst>
          </p:cNvPr>
          <p:cNvSpPr txBox="1">
            <a:spLocks/>
          </p:cNvSpPr>
          <p:nvPr/>
        </p:nvSpPr>
        <p:spPr>
          <a:xfrm>
            <a:off x="346649" y="-155446"/>
            <a:ext cx="6464054" cy="748628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3. </a:t>
            </a:r>
            <a:r>
              <a:rPr lang="ko-KR" altLang="en-US" sz="40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여성회원의 구성비</a:t>
            </a: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2C1950DE-9C2D-42A2-FB6A-3674AE7E6E36}"/>
              </a:ext>
            </a:extLst>
          </p:cNvPr>
          <p:cNvSpPr txBox="1">
            <a:spLocks/>
          </p:cNvSpPr>
          <p:nvPr/>
        </p:nvSpPr>
        <p:spPr>
          <a:xfrm>
            <a:off x="1758279" y="1584333"/>
            <a:ext cx="9833042" cy="457275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한국라이온스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및 회원 성별 현황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         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2025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31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국내 집계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한국연합회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기준</a:t>
            </a:r>
            <a:endParaRPr lang="en-US" altLang="ko-KR" sz="1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4B6C097B-F21C-6307-0D0B-D637E93F62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893956"/>
              </p:ext>
            </p:extLst>
          </p:nvPr>
        </p:nvGraphicFramePr>
        <p:xfrm>
          <a:off x="989743" y="1556731"/>
          <a:ext cx="10212514" cy="5223565"/>
        </p:xfrm>
        <a:graphic>
          <a:graphicData uri="http://schemas.openxmlformats.org/drawingml/2006/table">
            <a:tbl>
              <a:tblPr/>
              <a:tblGrid>
                <a:gridCol w="2649159">
                  <a:extLst>
                    <a:ext uri="{9D8B030D-6E8A-4147-A177-3AD203B41FA5}">
                      <a16:colId xmlns:a16="http://schemas.microsoft.com/office/drawing/2014/main" val="758266514"/>
                    </a:ext>
                  </a:extLst>
                </a:gridCol>
                <a:gridCol w="928422">
                  <a:extLst>
                    <a:ext uri="{9D8B030D-6E8A-4147-A177-3AD203B41FA5}">
                      <a16:colId xmlns:a16="http://schemas.microsoft.com/office/drawing/2014/main" val="594180673"/>
                    </a:ext>
                  </a:extLst>
                </a:gridCol>
                <a:gridCol w="928422">
                  <a:extLst>
                    <a:ext uri="{9D8B030D-6E8A-4147-A177-3AD203B41FA5}">
                      <a16:colId xmlns:a16="http://schemas.microsoft.com/office/drawing/2014/main" val="2336599097"/>
                    </a:ext>
                  </a:extLst>
                </a:gridCol>
                <a:gridCol w="861666">
                  <a:extLst>
                    <a:ext uri="{9D8B030D-6E8A-4147-A177-3AD203B41FA5}">
                      <a16:colId xmlns:a16="http://schemas.microsoft.com/office/drawing/2014/main" val="841371551"/>
                    </a:ext>
                  </a:extLst>
                </a:gridCol>
                <a:gridCol w="928422">
                  <a:extLst>
                    <a:ext uri="{9D8B030D-6E8A-4147-A177-3AD203B41FA5}">
                      <a16:colId xmlns:a16="http://schemas.microsoft.com/office/drawing/2014/main" val="3164089450"/>
                    </a:ext>
                  </a:extLst>
                </a:gridCol>
                <a:gridCol w="1061927">
                  <a:extLst>
                    <a:ext uri="{9D8B030D-6E8A-4147-A177-3AD203B41FA5}">
                      <a16:colId xmlns:a16="http://schemas.microsoft.com/office/drawing/2014/main" val="34376035"/>
                    </a:ext>
                  </a:extLst>
                </a:gridCol>
                <a:gridCol w="1061927">
                  <a:extLst>
                    <a:ext uri="{9D8B030D-6E8A-4147-A177-3AD203B41FA5}">
                      <a16:colId xmlns:a16="http://schemas.microsoft.com/office/drawing/2014/main" val="2392677709"/>
                    </a:ext>
                  </a:extLst>
                </a:gridCol>
                <a:gridCol w="1061927">
                  <a:extLst>
                    <a:ext uri="{9D8B030D-6E8A-4147-A177-3AD203B41FA5}">
                      <a16:colId xmlns:a16="http://schemas.microsoft.com/office/drawing/2014/main" val="1477257814"/>
                    </a:ext>
                  </a:extLst>
                </a:gridCol>
                <a:gridCol w="730642">
                  <a:extLst>
                    <a:ext uri="{9D8B030D-6E8A-4147-A177-3AD203B41FA5}">
                      <a16:colId xmlns:a16="http://schemas.microsoft.com/office/drawing/2014/main" val="710619893"/>
                    </a:ext>
                  </a:extLst>
                </a:gridCol>
              </a:tblGrid>
              <a:tr h="2775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지구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남성 클럽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여성 클럽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혼성 클럽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남성 회원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여성 회원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여성 비율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245164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354-A(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17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53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74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1,180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713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1,893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38%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51506729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354-B(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경기남부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99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43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11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153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3,964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1,265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5,229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24%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488657194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354-C(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18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81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1,141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521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1,662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31%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863752380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354-D(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66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26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108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200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3,756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1,677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5,433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31%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26693295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354-E(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강원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69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26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8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103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2,427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791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3,218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25%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35981661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354-F(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인천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22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8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47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77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1,248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637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1,885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34%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010492135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354-G(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제주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15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0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54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1,823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745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2,568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29%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49683224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354-H(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경기북부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57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961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714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1,675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43%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442353513"/>
                  </a:ext>
                </a:extLst>
              </a:tr>
              <a:tr h="2029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000" b="1" kern="0" spc="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354</a:t>
                      </a:r>
                      <a:r>
                        <a:rPr lang="ko-KR" altLang="en-US" sz="1000" b="1" kern="0" spc="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복합지구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349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145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305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799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16,500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7,063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23,563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30%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5">
                            <a:lumMod val="5000"/>
                            <a:lumOff val="95000"/>
                          </a:schemeClr>
                        </a:gs>
                        <a:gs pos="74000">
                          <a:schemeClr val="accent5">
                            <a:lumMod val="45000"/>
                            <a:lumOff val="55000"/>
                          </a:schemeClr>
                        </a:gs>
                        <a:gs pos="83000">
                          <a:schemeClr val="accent5">
                            <a:lumMod val="45000"/>
                            <a:lumOff val="55000"/>
                          </a:schemeClr>
                        </a:gs>
                        <a:gs pos="100000">
                          <a:schemeClr val="accent5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37832646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355-A(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부산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78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47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41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166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4,017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1,909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5,926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32%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62476533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355-B1(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광주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24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13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86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2,539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1,000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3,539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28%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218523000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355-B2(</a:t>
                      </a:r>
                      <a:r>
                        <a:rPr lang="ko-KR" altLang="en-US" sz="800" b="1" kern="0" spc="0" dirty="0" err="1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전남서부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46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11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0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57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1,517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309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1,826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17%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19196150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355-B3(</a:t>
                      </a:r>
                      <a:r>
                        <a:rPr lang="ko-KR" altLang="en-US" sz="800" b="1" kern="0" spc="0" dirty="0" err="1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전남동부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69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2,608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367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2,975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12%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02845669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355-C(</a:t>
                      </a:r>
                      <a:r>
                        <a:rPr lang="ko-KR" altLang="en-US" sz="800" b="1" kern="0" spc="0" dirty="0" err="1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경남중부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64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34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103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3,240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1,213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4,453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27%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53121219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355-D(</a:t>
                      </a:r>
                      <a:r>
                        <a:rPr lang="ko-KR" altLang="en-US" sz="800" b="1" kern="0" spc="0" dirty="0" err="1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울산양산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47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27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9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83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1,746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821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2,567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32%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903394978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355-E(</a:t>
                      </a:r>
                      <a:r>
                        <a:rPr lang="ko-KR" altLang="en-US" sz="800" b="1" kern="0" spc="0" dirty="0" err="1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경남서부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32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15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52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1,186 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485 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1,671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29%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910360186"/>
                  </a:ext>
                </a:extLst>
              </a:tr>
              <a:tr h="1801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000" b="1" kern="0" spc="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355</a:t>
                      </a:r>
                      <a:r>
                        <a:rPr lang="ko-KR" altLang="en-US" sz="1000" b="1" kern="0" spc="0" dirty="0" err="1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복합지구</a:t>
                      </a:r>
                      <a:endParaRPr lang="ko-KR" altLang="en-US" sz="1000" b="1" kern="0" spc="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375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167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74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616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16,853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6,104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22,957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27%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5000"/>
                            <a:lumOff val="95000"/>
                          </a:schemeClr>
                        </a:gs>
                        <a:gs pos="74000">
                          <a:schemeClr val="accent2">
                            <a:lumMod val="45000"/>
                            <a:lumOff val="55000"/>
                          </a:schemeClr>
                        </a:gs>
                        <a:gs pos="83000">
                          <a:schemeClr val="accent2">
                            <a:lumMod val="45000"/>
                            <a:lumOff val="55000"/>
                          </a:schemeClr>
                        </a:gs>
                        <a:gs pos="100000">
                          <a:schemeClr val="accent2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021037743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356-A(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대구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79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28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114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3,040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993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4,033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25%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52289490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356-B(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대전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47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15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10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72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1,208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324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1,532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21%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37652587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356-C(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전북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73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24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9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106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3,359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867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4,226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21%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757058076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356-D(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충북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65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17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22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104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2,598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706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3,304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21%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65297665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356-E(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경북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72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33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106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3,428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1,193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4,621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26%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571877057"/>
                  </a:ext>
                </a:extLst>
              </a:tr>
              <a:tr h="1765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356-F(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세종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충남</a:t>
                      </a:r>
                      <a:r>
                        <a:rPr lang="en-US" altLang="ko-KR" sz="800" b="1" kern="0" spc="0" dirty="0">
                          <a:solidFill>
                            <a:srgbClr val="00206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b="1" kern="0" spc="0" dirty="0">
                        <a:solidFill>
                          <a:srgbClr val="00206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62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17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9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88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2,318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450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2,768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800" b="1" kern="0" spc="0" dirty="0">
                          <a:solidFill>
                            <a:srgbClr val="002060"/>
                          </a:solidFill>
                          <a:effectLst/>
                          <a:latin typeface="+mj-ea"/>
                          <a:ea typeface="+mj-ea"/>
                        </a:rPr>
                        <a:t>16%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033614240"/>
                  </a:ext>
                </a:extLst>
              </a:tr>
              <a:tr h="18013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000" b="1" kern="0" spc="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356</a:t>
                      </a:r>
                      <a:r>
                        <a:rPr lang="ko-KR" altLang="en-US" sz="1000" b="1" kern="0" spc="0" dirty="0" err="1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복합지구</a:t>
                      </a:r>
                      <a:endParaRPr lang="ko-KR" altLang="en-US" sz="1000" b="1" kern="0" spc="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398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134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58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590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15,951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4,533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20,484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22%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lumMod val="5000"/>
                            <a:lumOff val="95000"/>
                          </a:schemeClr>
                        </a:gs>
                        <a:gs pos="74000">
                          <a:schemeClr val="accent3">
                            <a:lumMod val="45000"/>
                            <a:lumOff val="55000"/>
                          </a:schemeClr>
                        </a:gs>
                        <a:gs pos="83000">
                          <a:schemeClr val="accent3">
                            <a:lumMod val="45000"/>
                            <a:lumOff val="55000"/>
                          </a:schemeClr>
                        </a:gs>
                        <a:gs pos="100000">
                          <a:schemeClr val="accent3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708344164"/>
                  </a:ext>
                </a:extLst>
              </a:tr>
              <a:tr h="2029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000" b="1" kern="0" spc="0" dirty="0" err="1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한국전체</a:t>
                      </a:r>
                      <a:endParaRPr lang="ko-KR" altLang="en-US" sz="1000" b="1" kern="0" spc="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1,122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446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437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2,005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49,304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17,700</a:t>
                      </a:r>
                    </a:p>
                  </a:txBody>
                  <a:tcPr marL="39145" marR="39145" marT="10822" marB="108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67,004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sz="1000" b="1" kern="0" spc="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26%</a:t>
                      </a:r>
                    </a:p>
                  </a:txBody>
                  <a:tcPr marL="39145" marR="39145" marT="10822" marB="10822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7941319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2C483C17-E794-FC93-F529-E5E8DA949D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4224" y="1919789"/>
            <a:ext cx="291250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46584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9E751-448E-DA8A-6A27-AAC4F5841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04BF490C-694E-9868-0650-39B4B17EBA2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5A7A6082-FB2E-8D81-52D9-78986AC669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AB55F575-635E-72C5-16AF-45A5A65BB0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1312C8EC-5316-E3F1-454B-F441C1FC3B4A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608A3CE8-C4F3-D325-3F22-5A4DD8890A93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DCFC18D2-1173-097C-029C-12C4DFAC6D3B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53E49B2-2932-AE12-5A60-C9E668F314D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615" y="64383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5D07CBA0-9266-0766-0173-C8D86CD9F9E5}"/>
              </a:ext>
            </a:extLst>
          </p:cNvPr>
          <p:cNvSpPr txBox="1">
            <a:spLocks/>
          </p:cNvSpPr>
          <p:nvPr/>
        </p:nvSpPr>
        <p:spPr>
          <a:xfrm>
            <a:off x="969933" y="6121"/>
            <a:ext cx="944976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4.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여성클럽 활성화와 여성 지도력 향상방안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932D3C86-57D8-8191-F5C1-825A975E1B17}"/>
              </a:ext>
            </a:extLst>
          </p:cNvPr>
          <p:cNvSpPr txBox="1">
            <a:spLocks/>
          </p:cNvSpPr>
          <p:nvPr/>
        </p:nvSpPr>
        <p:spPr>
          <a:xfrm>
            <a:off x="1851309" y="5080067"/>
            <a:ext cx="9754879" cy="233722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1) </a:t>
            </a:r>
            <a:r>
              <a:rPr lang="ko-KR" altLang="en-US" sz="32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국제협회 여성회원 증강 목표와 활용</a:t>
            </a:r>
            <a:endParaRPr lang="en-US" altLang="ko-KR" sz="2400" dirty="0">
              <a:solidFill>
                <a:schemeClr val="bg1"/>
              </a:solidFill>
              <a:latin typeface="+mn-lt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n-lt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   (1) </a:t>
            </a:r>
            <a:r>
              <a:rPr lang="ko-KR" altLang="en-US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국제협회가 추진하는 가장 획기적인 움직임</a:t>
            </a:r>
            <a:endParaRPr lang="en-US" altLang="ko-KR" sz="2400" dirty="0">
              <a:solidFill>
                <a:schemeClr val="bg1"/>
              </a:solidFill>
              <a:latin typeface="+mn-lt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+mn-lt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        </a:t>
            </a:r>
            <a:r>
              <a:rPr lang="ko-KR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①</a:t>
            </a:r>
            <a:r>
              <a:rPr lang="en-US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 1987</a:t>
            </a:r>
            <a:r>
              <a:rPr lang="ko-KR" altLang="en-US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년 대만 국제대회에서 여성의 입회 승인</a:t>
            </a:r>
            <a:endParaRPr lang="en-US" altLang="ko-KR" sz="2400" dirty="0">
              <a:solidFill>
                <a:schemeClr val="bg1"/>
              </a:solidFill>
              <a:latin typeface="+mn-lt"/>
              <a:ea typeface="맑은 고딕" panose="020B0503020000020004" pitchFamily="50" charset="-127"/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        </a:t>
            </a:r>
            <a:r>
              <a:rPr lang="ko-KR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②</a:t>
            </a:r>
            <a:r>
              <a:rPr lang="en-US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인프라가 많은 여성과 더불어 성장을 모색</a:t>
            </a:r>
            <a:endParaRPr lang="en-US" altLang="ko-KR" sz="2400" dirty="0">
              <a:solidFill>
                <a:schemeClr val="bg1"/>
              </a:solidFill>
              <a:latin typeface="+mn-lt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   </a:t>
            </a:r>
          </a:p>
          <a:p>
            <a:pPr algn="l">
              <a:lnSpc>
                <a:spcPct val="2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+mn-lt"/>
                <a:ea typeface="맑은 고딕" panose="020B0503020000020004" pitchFamily="50" charset="-127"/>
              </a:rPr>
              <a:t>여성에 대한 배려와 감성적 재능 활용 방안 찾기</a:t>
            </a:r>
          </a:p>
          <a:p>
            <a:pPr algn="l"/>
            <a:endParaRPr lang="ko-KR" altLang="en-US" sz="2400" dirty="0">
              <a:solidFill>
                <a:schemeClr val="bg1"/>
              </a:solidFill>
              <a:latin typeface="+mn-lt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39201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89555-CC91-A936-643F-79D57A793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0B66CC6B-0BC4-5DC2-49ED-5E573DA87B70}"/>
              </a:ext>
            </a:extLst>
          </p:cNvPr>
          <p:cNvSpPr/>
          <p:nvPr/>
        </p:nvSpPr>
        <p:spPr>
          <a:xfrm>
            <a:off x="0" y="-3037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E74ED711-8794-F939-E70C-B071E26F0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961E4224-D5C2-24AA-8594-81694AA27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92A64F86-6320-D58A-469D-E34CB7E087CC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165696C-4F6A-3263-7615-E118EA1323BA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EE1DBBD-33F1-F13F-A56B-BA130150DC62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27BAF72C-667A-AF4C-0441-048580EB9DB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897" y="158004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101B532C-A338-8CB5-1558-521678F4DE7B}"/>
              </a:ext>
            </a:extLst>
          </p:cNvPr>
          <p:cNvSpPr txBox="1">
            <a:spLocks/>
          </p:cNvSpPr>
          <p:nvPr/>
        </p:nvSpPr>
        <p:spPr>
          <a:xfrm>
            <a:off x="976114" y="-245780"/>
            <a:ext cx="920272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4.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여성클럽 활성화와 여성 지도력 향상방안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D943D39D-57F2-E160-27A9-B3FD58988CAB}"/>
              </a:ext>
            </a:extLst>
          </p:cNvPr>
          <p:cNvSpPr txBox="1">
            <a:spLocks/>
          </p:cNvSpPr>
          <p:nvPr/>
        </p:nvSpPr>
        <p:spPr>
          <a:xfrm>
            <a:off x="1982998" y="2339392"/>
            <a:ext cx="9554158" cy="233722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여성라이온의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SWOT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분석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19059EF3-4BB4-9D8B-842F-4484E9C50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060" y="1957801"/>
            <a:ext cx="8106312" cy="4681331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089172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CC9508-1448-5740-E08A-3E4E74708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27B95786-F000-D4B8-D0C4-D0AD90C3224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05BE0A3B-0E21-197F-7722-78D3A698A3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A6565AE3-7475-7EF4-EFC4-31EB2BD15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52418799-369A-6317-9BDA-0A506B7C7496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1B8EC905-63EB-A10F-58D8-E54452FFAB32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0E2C4DA5-11BA-6840-7E51-725CF580B920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12768C4-4F24-416B-8C7B-78F641C0F56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5358" y="107576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DFED724D-265D-7F25-00A8-1FD97ED2D1A4}"/>
              </a:ext>
            </a:extLst>
          </p:cNvPr>
          <p:cNvSpPr txBox="1">
            <a:spLocks/>
          </p:cNvSpPr>
          <p:nvPr/>
        </p:nvSpPr>
        <p:spPr>
          <a:xfrm>
            <a:off x="831130" y="-128806"/>
            <a:ext cx="9619793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4.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여성클럽 활성화와 여성 지도력 향상방안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CC908933-629D-54A1-1E97-98E9D2BD7D83}"/>
              </a:ext>
            </a:extLst>
          </p:cNvPr>
          <p:cNvSpPr txBox="1">
            <a:spLocks/>
          </p:cNvSpPr>
          <p:nvPr/>
        </p:nvSpPr>
        <p:spPr>
          <a:xfrm>
            <a:off x="1534936" y="5796966"/>
            <a:ext cx="9995746" cy="233722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여성클럽 활성화 방안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역에 대한 사전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사후 철저한 교육의 필요성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입회시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사전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심사등으로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우수회원 영입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여성클럽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GAT(Global Action Team)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활용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클럽을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펀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(Fun)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경영 형태로 운영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(5)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멘토링 제도의 활성화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(6)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굿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스탠딩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회원이 되도록 대책 마련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(7)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원로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라이온들과의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화합을 위한 지속적인 노력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(8)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내 역할 분담과 권한위임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(Empowerment)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필요성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5454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D4177-4C81-44C8-AABC-F2861801B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315746AE-2BD2-17C5-5052-6FC0B70C79A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356B1292-420D-BD62-0EDA-433E1A6BD3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F5F0C4D-6A37-6CB2-91D7-62101BA476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85EC6961-5125-7FB5-FDF6-F632486D61B2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985A9316-07EB-3FCA-11FB-939ABE4C8D40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46AF9F2E-5F52-70FB-D5CE-6E4A1AE60CC5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797AB93-0AA1-8840-F9A4-0241ECB4E06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883" y="30228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E82B5940-1835-86CB-AA46-218D0BAC37DD}"/>
              </a:ext>
            </a:extLst>
          </p:cNvPr>
          <p:cNvSpPr txBox="1">
            <a:spLocks/>
          </p:cNvSpPr>
          <p:nvPr/>
        </p:nvSpPr>
        <p:spPr>
          <a:xfrm>
            <a:off x="947630" y="-86294"/>
            <a:ext cx="936947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4.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여성클럽 활성화와 여성 지도력 향상방안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74E9B19C-02AE-4830-2FA9-543C35261FAC}"/>
              </a:ext>
            </a:extLst>
          </p:cNvPr>
          <p:cNvSpPr txBox="1">
            <a:spLocks/>
          </p:cNvSpPr>
          <p:nvPr/>
        </p:nvSpPr>
        <p:spPr>
          <a:xfrm>
            <a:off x="1273246" y="6356120"/>
            <a:ext cx="11122450" cy="233722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 리더십 향상 방안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 특유의 감성적 면을 부각시킬 수 있는 방안 연구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 등 단계별 리더십 연수회에 참여비율 할당제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등으로 참여폭을 넓힘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여성클럽만의 지대 편성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여성에 적합한 특성화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(Specialty)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클럽영역에서 리더십 향상방안 연구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(5)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지구등에서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여성클럽과 혼성클럽을 지원하는 방법 연구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    </a:t>
            </a:r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</a:rPr>
              <a:t>    </a:t>
            </a:r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9124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293B4-15AE-0F04-680D-1BBFCC6F3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F3A595CE-44B4-A33E-B51D-CF6E7A2D40C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endParaRPr lang="en-US" altLang="ko-KR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DAE2FC23-FE06-A567-BAC2-89D97F383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B5C08FDD-61D7-1E0E-D472-702FBD7523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DB20450F-FACE-3EDE-B345-6AB14AFEE511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11945A1D-8431-3E5B-C2D6-001A483D33CD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C5421EE-C84C-0617-DA76-839DA446117D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24AD66B-FB2A-36BF-F52D-3FA49C54E7F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929" y="116522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9F6E1669-9307-D687-F0AC-A5A69F075EAC}"/>
              </a:ext>
            </a:extLst>
          </p:cNvPr>
          <p:cNvSpPr txBox="1">
            <a:spLocks/>
          </p:cNvSpPr>
          <p:nvPr/>
        </p:nvSpPr>
        <p:spPr>
          <a:xfrm>
            <a:off x="784515" y="27373"/>
            <a:ext cx="1001397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5. </a:t>
            </a:r>
            <a:r>
              <a:rPr lang="ko-KR" altLang="en-US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여성클럽의 문제점과 갈등 요소 및 대안</a:t>
            </a:r>
            <a:endParaRPr lang="ko-KR" sz="38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A057F39A-F918-9AAE-CF82-13410F977DBC}"/>
              </a:ext>
            </a:extLst>
          </p:cNvPr>
          <p:cNvSpPr txBox="1">
            <a:spLocks/>
          </p:cNvSpPr>
          <p:nvPr/>
        </p:nvSpPr>
        <p:spPr>
          <a:xfrm>
            <a:off x="1861783" y="4134369"/>
            <a:ext cx="10448971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여성클럽 운영의 문제점과 활성화 방안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들의 클럽과 지구 임원 진출에 대한 부족문제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(2)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회원수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부족 문제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참여율 저조 문제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구간 소통 부재 문제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(5)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봉사활동 예산의 영세화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(6)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의무금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납부 회피 및 봉사 의지의 빈약 문제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(7)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임원 회피 문제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(8)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 리더십 교육의 미비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16476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77E18-8E6B-4ABC-216F-3100DCBAB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1896DA9A-99DA-973D-3320-63E98827F78C}"/>
              </a:ext>
            </a:extLst>
          </p:cNvPr>
          <p:cNvSpPr/>
          <p:nvPr/>
        </p:nvSpPr>
        <p:spPr>
          <a:xfrm>
            <a:off x="0" y="446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59F9547C-A398-F0E6-C9E3-BC538D7EF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55B5DC4C-DCBF-573A-131A-9FC23A0010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8A114241-84D3-1773-D78E-0642BF455B93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5B940E09-1F75-F452-7AD4-CAB861247439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45ABA73D-3D91-F1D1-9046-CE99D4C3A32C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473AEE9-4DA5-AB83-BC67-E01D672F199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81" y="109233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93BDF01D-EDEB-A57D-F863-E42C9D39E58D}"/>
              </a:ext>
            </a:extLst>
          </p:cNvPr>
          <p:cNvSpPr txBox="1">
            <a:spLocks/>
          </p:cNvSpPr>
          <p:nvPr/>
        </p:nvSpPr>
        <p:spPr>
          <a:xfrm>
            <a:off x="851778" y="-100959"/>
            <a:ext cx="9612526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5. </a:t>
            </a:r>
            <a:r>
              <a:rPr lang="ko-KR" altLang="en-US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여성클럽의 문제점과 갈등 요소 및 대안</a:t>
            </a:r>
            <a:endParaRPr lang="ko-KR" sz="38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39B28477-78E8-51E7-5C27-60B054A8324E}"/>
              </a:ext>
            </a:extLst>
          </p:cNvPr>
          <p:cNvSpPr txBox="1">
            <a:spLocks/>
          </p:cNvSpPr>
          <p:nvPr/>
        </p:nvSpPr>
        <p:spPr>
          <a:xfrm>
            <a:off x="1665457" y="5092889"/>
            <a:ext cx="10141135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갈등의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원인과 향상방안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일반적인 여성클럽 갈등의 원인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의사 결정시 규정과 원칙을 경시하는 경향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파벌조성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인정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人情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개인적인 감정이 우선하는 경향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③ 집행부 활동에 비판적인 경향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④ 자기 중심적이고 강한 비교의식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사회성 비용 지급인식 희박과 활동비의 영세성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⑥ 클럽만의 특화된 연속사업 부족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12372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1FCC0F-0C78-FD77-B8EE-77D29320F8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D7E123CE-CD05-03E8-E5A2-36EB8E1B7F8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5DB5FC9D-03BC-0544-FF3D-2DBD2929C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29C10336-6B8A-1776-5DC6-E4F05EA9E1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23B1329E-3F6C-9668-0814-CCB54E63195A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DB15AE57-3D31-740E-26AA-D70AA44E4049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B00828F9-2E04-D3C8-D945-F1C79436D57F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BC7F8D7-AA9D-4D15-B6C7-1834A8693C3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81" y="109233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1381C21A-0C1C-08C9-945B-EBCA058F1236}"/>
              </a:ext>
            </a:extLst>
          </p:cNvPr>
          <p:cNvSpPr txBox="1">
            <a:spLocks/>
          </p:cNvSpPr>
          <p:nvPr/>
        </p:nvSpPr>
        <p:spPr>
          <a:xfrm>
            <a:off x="851778" y="-7289"/>
            <a:ext cx="9527777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5. </a:t>
            </a:r>
            <a:r>
              <a:rPr lang="ko-KR" altLang="en-US" sz="38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여성클럽의 문제점과 갈등 요소 및 대안</a:t>
            </a:r>
            <a:endParaRPr lang="ko-KR" sz="38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DA4D7C96-7E33-C027-1E80-EF31E24FE1A7}"/>
              </a:ext>
            </a:extLst>
          </p:cNvPr>
          <p:cNvSpPr txBox="1">
            <a:spLocks/>
          </p:cNvSpPr>
          <p:nvPr/>
        </p:nvSpPr>
        <p:spPr>
          <a:xfrm>
            <a:off x="1466319" y="4878033"/>
            <a:ext cx="10228539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갈등의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원인과 향상방안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여성클럽 향상방안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지구 역할의 중요성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여성의 특수성과 남녀회원의 역할 분담에 대한 인식 제고        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여성 지구 임원의 가교역할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지구와 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④ 여성회원 스스로 개선을 위한 적극적인 노력</a:t>
            </a: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76848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1CEB0D-9D87-880E-0D85-1D74C0FEC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482A1A54-4BD4-B047-C629-EA255BE0FC69}"/>
              </a:ext>
            </a:extLst>
          </p:cNvPr>
          <p:cNvSpPr/>
          <p:nvPr/>
        </p:nvSpPr>
        <p:spPr>
          <a:xfrm>
            <a:off x="0" y="446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BE45687C-5145-D8E2-E8F6-821D11F0D8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0A4FDBC-3FD3-B902-C01B-296D851151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D941A25E-1E24-7BC2-1860-C8C69CA6F621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25BCD1F5-554D-635D-567C-06169A2A99D1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1E94DCC3-E84C-274B-AED8-DDB53AA923D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71228B0-4CBC-75BE-2B6C-F6F2E01BC13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8929" y="50971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62D21C01-C4A3-8311-B6E0-5EA03A3AFD68}"/>
              </a:ext>
            </a:extLst>
          </p:cNvPr>
          <p:cNvSpPr txBox="1">
            <a:spLocks/>
          </p:cNvSpPr>
          <p:nvPr/>
        </p:nvSpPr>
        <p:spPr>
          <a:xfrm>
            <a:off x="825015" y="-65551"/>
            <a:ext cx="9652671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6.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여성회원이 관심을 기울여야 할 봉사영역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313137D8-3F50-73DB-624E-DD1B27F08790}"/>
              </a:ext>
            </a:extLst>
          </p:cNvPr>
          <p:cNvSpPr txBox="1">
            <a:spLocks/>
          </p:cNvSpPr>
          <p:nvPr/>
        </p:nvSpPr>
        <p:spPr>
          <a:xfrm>
            <a:off x="1817114" y="5437349"/>
            <a:ext cx="10141135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국제협회가 추구하는 봉사사업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국제협회의 봉사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아젠다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(Agenda)</a:t>
            </a:r>
          </a:p>
          <a:p>
            <a:pPr algn="l">
              <a:lnSpc>
                <a:spcPct val="200000"/>
              </a:lnSpc>
            </a:pPr>
            <a:r>
              <a:rPr lang="ko-KR" altLang="en-US" sz="2400" dirty="0">
                <a:solidFill>
                  <a:schemeClr val="bg1"/>
                </a:solidFill>
              </a:rPr>
              <a:t> 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『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우리는 봉사한다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』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라는 모토에 모범이 되는 일 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② 지역사회 또는 인도주의 요구 수용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③ 봉사사업 수혜자에게 혜택을 주는 주요 성과 달성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④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라이온스가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직접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『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』</a:t>
            </a:r>
            <a:endParaRPr lang="ko-KR" altLang="en-US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⑤ 라이온이 지도력 역할 제공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⑥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봉사사업에 대한 대중의 인식 증진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⑦ 지속적인 봉사사업</a:t>
            </a:r>
          </a:p>
          <a:p>
            <a:pPr algn="l"/>
            <a:endParaRPr lang="en-US" altLang="ko-KR" sz="2400" dirty="0">
              <a:solidFill>
                <a:schemeClr val="bg1"/>
              </a:solidFill>
            </a:endParaRPr>
          </a:p>
          <a:p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98516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C8A97-91BA-262D-C8D3-66980D145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E35A9EAE-F1D8-8989-79DA-360E292CC23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DA37507F-4941-A841-464E-A38F6045BF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CFC6A822-563C-2372-428F-47F40A26B7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AD22BD49-0B10-C0E3-4159-A845900AD4B2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BFBC27A7-45FC-680D-5F32-D18E8B5C6F08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59E3E3A9-A7DD-CD6B-F480-37AA95AF774F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06421FE-DD9A-A292-163B-901F552B5CB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81" y="116522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1F8F28FF-A1D1-5A4A-E1B1-E0D6A0C63F91}"/>
              </a:ext>
            </a:extLst>
          </p:cNvPr>
          <p:cNvSpPr txBox="1">
            <a:spLocks/>
          </p:cNvSpPr>
          <p:nvPr/>
        </p:nvSpPr>
        <p:spPr>
          <a:xfrm>
            <a:off x="851778" y="-7289"/>
            <a:ext cx="9741881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6.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여성회원이 관심을 기울여야 할 봉사영역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F91C70CF-A3E3-E289-69CD-0A4BE83664F6}"/>
              </a:ext>
            </a:extLst>
          </p:cNvPr>
          <p:cNvSpPr txBox="1">
            <a:spLocks/>
          </p:cNvSpPr>
          <p:nvPr/>
        </p:nvSpPr>
        <p:spPr>
          <a:xfrm>
            <a:off x="2063813" y="5311303"/>
            <a:ext cx="10141135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국제협회가 추구하는 봉사사업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8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 글로벌 주력 봉사 사업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시력보호 프로그램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② 재해구호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청소년 프로그램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인도주의 지원사업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⑤ 지역사회 환경 프로그램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⑥ 당뇨병 프로그램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⑦ 소아암 프로그램</a:t>
            </a:r>
          </a:p>
          <a:p>
            <a:pPr algn="l"/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⑧ 기아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10183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9E0513-F7C1-74C7-0138-DBA62B573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EB07B8DC-43B6-41B5-BF07-81DAAD11977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10570E9-857C-8348-C836-E1858AB4F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04E092B8-C577-79D6-C398-1025DE0F0E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3BD76461-F4CC-D3EE-C342-660804EFBCD9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63BAD19D-F0AA-D3EC-B0FB-E2CC986C5AA9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8D6ADDEB-32FF-E03A-2D91-4CE190A051DD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E11D858-DAEF-D027-E4AD-BE100A8786C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9450" y="50971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C9358BA8-E198-17E7-2E57-7DDB57EF5145}"/>
              </a:ext>
            </a:extLst>
          </p:cNvPr>
          <p:cNvSpPr txBox="1">
            <a:spLocks/>
          </p:cNvSpPr>
          <p:nvPr/>
        </p:nvSpPr>
        <p:spPr>
          <a:xfrm>
            <a:off x="851778" y="-7289"/>
            <a:ext cx="9318134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6.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여성회원이 관심을 기울여야 할 봉사영역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BB3C3291-C31D-C020-538B-8C5C84D13457}"/>
              </a:ext>
            </a:extLst>
          </p:cNvPr>
          <p:cNvSpPr txBox="1">
            <a:spLocks/>
          </p:cNvSpPr>
          <p:nvPr/>
        </p:nvSpPr>
        <p:spPr>
          <a:xfrm>
            <a:off x="2218558" y="5275769"/>
            <a:ext cx="10141135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여성클럽이 할 수 있는 봉사사례</a:t>
            </a:r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사회복지시설 봉사</a:t>
            </a:r>
            <a:endParaRPr lang="en-US" altLang="ko-KR" sz="22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(2)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국제봉사</a:t>
            </a:r>
          </a:p>
          <a:p>
            <a:pPr algn="l">
              <a:lnSpc>
                <a:spcPct val="15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(3)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지역사회 봉사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(4)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노력 봉사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(5)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금품 봉사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(6)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의료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재능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상담 봉사</a:t>
            </a: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064651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8D05F5-4695-34DA-A253-5C5D3909CF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97F9A561-0612-B62A-73FB-A7FF55289FA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53D9CF72-8A81-81BF-7CCB-B9D737171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A73B211E-1ED6-B087-B63F-531AEADE7B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B15745C8-F508-6FB4-2E40-EEC55B49408B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27A5BF28-9149-504A-9AD2-2EB3FEF09815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AEE34A99-F5FB-249E-52A7-FA2F145AA9F9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0557B62-B0EE-BBB2-0473-BAF83BB8048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895" y="59420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A69EA21D-6407-FBF3-ADD5-30C7A5CCD3BD}"/>
              </a:ext>
            </a:extLst>
          </p:cNvPr>
          <p:cNvSpPr txBox="1">
            <a:spLocks/>
          </p:cNvSpPr>
          <p:nvPr/>
        </p:nvSpPr>
        <p:spPr>
          <a:xfrm>
            <a:off x="364794" y="59420"/>
            <a:ext cx="8520498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7.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봉사를 실천한 여성지도자 사례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1AE1FDF9-5557-3E0A-0D4E-3CA0AE613F92}"/>
              </a:ext>
            </a:extLst>
          </p:cNvPr>
          <p:cNvSpPr txBox="1">
            <a:spLocks/>
          </p:cNvSpPr>
          <p:nvPr/>
        </p:nvSpPr>
        <p:spPr>
          <a:xfrm>
            <a:off x="1358089" y="5208712"/>
            <a:ext cx="10681173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514350" indent="-514350" algn="l">
              <a:buAutoNum type="arabicParenR"/>
            </a:pP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헬렌 </a:t>
            </a:r>
            <a:r>
              <a:rPr lang="ko-KR" altLang="en-US" sz="32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켈러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(1880~1968)</a:t>
            </a: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ㆍ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미국의 작가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사회복지 사업가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인문계 학사학위를 받은 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최초의 시각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청각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언어장애 중복 장애인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ko-KR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ㆍ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1999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‘갤럽이 선정한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세기 가장 존경받는 인물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18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 중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인’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ㆍ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라이온스의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여성라이온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지도자에게 주는 시사점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마음으로 세상을 본 빛의 천사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자본주의를 극복하고자 한 사회주의 운동가로 행동하는 여성 지도자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삶의 이정표를 결정해준 앤 </a:t>
            </a:r>
            <a:r>
              <a:rPr lang="ko-KR" altLang="en-US" sz="24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설리번과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같은 멘토의 필요성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400" dirty="0">
                <a:solidFill>
                  <a:schemeClr val="bg1"/>
                </a:solidFill>
              </a:rPr>
              <a:t>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r>
              <a:rPr lang="en-US" altLang="ko-KR" sz="2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43521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F6B6B5-9AC2-95CA-AC39-099E2983EF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ound - Solid">
            <a:extLst>
              <a:ext uri="{FF2B5EF4-FFF2-40B4-BE49-F238E27FC236}">
                <a16:creationId xmlns:a16="http://schemas.microsoft.com/office/drawing/2014/main" id="{D712F9E1-E163-6588-BC2F-9A1C773265F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D22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FA883835-AA53-0B55-BC7E-94FF30D501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18EA7C6-F38D-F183-553C-EDE647B29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E2187DAB-2CE4-A36E-16BD-80AFD17D5DCA}"/>
              </a:ext>
            </a:extLst>
          </p:cNvPr>
          <p:cNvSpPr txBox="1">
            <a:spLocks/>
          </p:cNvSpPr>
          <p:nvPr/>
        </p:nvSpPr>
        <p:spPr>
          <a:xfrm>
            <a:off x="-12948" y="903175"/>
            <a:ext cx="11003590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endParaRPr lang="ko-KR" sz="40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12" name="Headline">
            <a:extLst>
              <a:ext uri="{FF2B5EF4-FFF2-40B4-BE49-F238E27FC236}">
                <a16:creationId xmlns:a16="http://schemas.microsoft.com/office/drawing/2014/main" id="{58A4BE40-4357-1893-601B-EA76065E94C1}"/>
              </a:ext>
            </a:extLst>
          </p:cNvPr>
          <p:cNvSpPr txBox="1">
            <a:spLocks/>
          </p:cNvSpPr>
          <p:nvPr/>
        </p:nvSpPr>
        <p:spPr>
          <a:xfrm>
            <a:off x="2825707" y="4255106"/>
            <a:ext cx="703360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457200" indent="-457200" algn="l">
              <a:buAutoNum type="arabicParenR"/>
            </a:pPr>
            <a:endParaRPr lang="en-US" altLang="ko-KR" sz="3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Graphic 35">
            <a:extLst>
              <a:ext uri="{FF2B5EF4-FFF2-40B4-BE49-F238E27FC236}">
                <a16:creationId xmlns:a16="http://schemas.microsoft.com/office/drawing/2014/main" id="{942BF55C-FA23-1D61-FF39-B43D31C805B1}"/>
              </a:ext>
            </a:extLst>
          </p:cNvPr>
          <p:cNvSpPr/>
          <p:nvPr/>
        </p:nvSpPr>
        <p:spPr>
          <a:xfrm rot="10800000">
            <a:off x="18143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+mj-ea"/>
              <a:ea typeface="+mj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973F622-916D-4533-8D9A-8ADCD3B39DE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412" y="193737"/>
            <a:ext cx="1229081" cy="1229081"/>
          </a:xfrm>
          <a:prstGeom prst="rect">
            <a:avLst/>
          </a:prstGeom>
        </p:spPr>
      </p:pic>
      <p:sp>
        <p:nvSpPr>
          <p:cNvPr id="2" name="Body Copy">
            <a:extLst>
              <a:ext uri="{FF2B5EF4-FFF2-40B4-BE49-F238E27FC236}">
                <a16:creationId xmlns:a16="http://schemas.microsoft.com/office/drawing/2014/main" id="{87CDC4C3-C4D8-59E9-3841-264C83C47651}"/>
              </a:ext>
            </a:extLst>
          </p:cNvPr>
          <p:cNvSpPr txBox="1">
            <a:spLocks/>
          </p:cNvSpPr>
          <p:nvPr/>
        </p:nvSpPr>
        <p:spPr>
          <a:xfrm>
            <a:off x="822010" y="-44605"/>
            <a:ext cx="7179541" cy="134560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en-US" altLang="ko-KR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7. </a:t>
            </a:r>
            <a:r>
              <a:rPr lang="ko-KR" altLang="en-US" sz="3600" b="1" dirty="0">
                <a:solidFill>
                  <a:srgbClr val="EBB7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 Narrow" panose="020B0604020202020204" pitchFamily="34" charset="0"/>
              </a:rPr>
              <a:t>봉사를 실천한 여성지도자 사례</a:t>
            </a:r>
            <a:endParaRPr lang="ko-KR" sz="3600" b="1" dirty="0">
              <a:solidFill>
                <a:srgbClr val="EBB7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 Narrow" panose="020B0604020202020204" pitchFamily="34" charset="0"/>
            </a:endParaRPr>
          </a:p>
        </p:txBody>
      </p:sp>
      <p:sp>
        <p:nvSpPr>
          <p:cNvPr id="9" name="Headline">
            <a:extLst>
              <a:ext uri="{FF2B5EF4-FFF2-40B4-BE49-F238E27FC236}">
                <a16:creationId xmlns:a16="http://schemas.microsoft.com/office/drawing/2014/main" id="{6FA67BA3-56AF-BDF8-395E-B2391D4AA8F8}"/>
              </a:ext>
            </a:extLst>
          </p:cNvPr>
          <p:cNvSpPr txBox="1">
            <a:spLocks/>
          </p:cNvSpPr>
          <p:nvPr/>
        </p:nvSpPr>
        <p:spPr>
          <a:xfrm>
            <a:off x="1088901" y="4886954"/>
            <a:ext cx="11003590" cy="23840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endParaRPr lang="en-US" altLang="ko-KR" sz="3200" dirty="0">
              <a:solidFill>
                <a:schemeClr val="bg1"/>
              </a:solidFill>
              <a:latin typeface="맑은 고딕" panose="020B0503020000020004" pitchFamily="50" charset="-127"/>
            </a:endParaRPr>
          </a:p>
          <a:p>
            <a:pPr algn="l"/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테레사 수녀</a:t>
            </a:r>
            <a:r>
              <a:rPr lang="en-US" altLang="ko-KR" sz="32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(1910~1997)</a:t>
            </a:r>
          </a:p>
          <a:p>
            <a:pPr algn="l"/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•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마케도니아 스코페 태생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인도로 귀화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•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가톨릭의 수녀원장이자 성녀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인도의 사회운동가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노벨평화상 수상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•  1950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인도 콜카타에서 사랑의 선교회를 설립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45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년간 빈민과 병자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고아를 위해  헌신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•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검은 </a:t>
            </a:r>
            <a:r>
              <a:rPr lang="ko-KR" altLang="en-US" sz="2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수녀복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대신 가장 가난하고 미천한 여성이 입는 흰색 사리를 입고 평생을 가난 속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고통받으며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죽어가는 사람과 버려진 아이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그리고 노인을 위해 헌신한 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빈자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貧者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성녀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聖女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)'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</a:t>
            </a:r>
            <a:r>
              <a:rPr lang="ko-KR" altLang="en-US" sz="20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추앙받음</a:t>
            </a:r>
            <a:endParaRPr lang="en-US" altLang="ko-KR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•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테레사 수녀 어록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-  "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허리를 굽혀 섬기는 자는 위를 보지 않는다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."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-  "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나는 당신이 할 수 없는 일을 할 수 있고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당신은 내가 할 수 없는 일을 할 수 있습니다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우리는 함께 위대한 일을 할 수 있습니다</a:t>
            </a:r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."</a:t>
            </a:r>
            <a:endParaRPr lang="ko-KR" altLang="en-US" sz="20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000" b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000" b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dirty="0">
                <a:solidFill>
                  <a:schemeClr val="bg1"/>
                </a:solidFill>
              </a:rPr>
              <a:t> </a:t>
            </a:r>
            <a:r>
              <a:rPr lang="en-US" altLang="ko-KR" sz="2000" b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r>
              <a:rPr lang="en-US" altLang="ko-KR" sz="20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ko-KR" altLang="en-US" sz="2400" dirty="0">
              <a:solidFill>
                <a:schemeClr val="bg1"/>
              </a:solidFill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/>
            <a:r>
              <a:rPr lang="en-US" altLang="ko-KR" sz="2400" b="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endParaRPr lang="ko-KR" sz="2500" dirty="0"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28931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11F0C-3769-489D-444F-7CB0774D4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E280FF-8DEC-2DED-F901-B9903BD795A2}"/>
              </a:ext>
            </a:extLst>
          </p:cNvPr>
          <p:cNvSpPr/>
          <p:nvPr/>
        </p:nvSpPr>
        <p:spPr>
          <a:xfrm>
            <a:off x="0" y="-4929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7BBD4148-25F6-58E4-B9F1-47EA7836C3A5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C85CEA0D-85B2-319A-236C-C2032A326910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3F38B52-253D-9DF1-4C64-FBEC0B120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4E83F5F4-996B-91EA-5BCE-3CAA7D6DB2E8}"/>
              </a:ext>
            </a:extLst>
          </p:cNvPr>
          <p:cNvSpPr txBox="1">
            <a:spLocks/>
          </p:cNvSpPr>
          <p:nvPr/>
        </p:nvSpPr>
        <p:spPr>
          <a:xfrm>
            <a:off x="3407870" y="409385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40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세션 목표</a:t>
            </a:r>
            <a:endParaRPr lang="ko-KR" sz="40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3D9A8781-4343-4B33-A491-C2B97777F3E3}"/>
              </a:ext>
            </a:extLst>
          </p:cNvPr>
          <p:cNvSpPr txBox="1">
            <a:spLocks/>
          </p:cNvSpPr>
          <p:nvPr/>
        </p:nvSpPr>
        <p:spPr>
          <a:xfrm>
            <a:off x="3340072" y="1753008"/>
            <a:ext cx="7709128" cy="4638082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여성 라이온의 역할과 중요성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여성 회원 증강과 여성클럽 확장의 필요성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국제협회 회원수와 여성 회원의 구성비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여성클럽 활성화와 여성 지도력 향상방안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여성클럽의 문제점과 갈등요소 및 대안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여성회원이 관심을 기울여야 할 봉사영역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marL="342900" indent="-342900">
              <a:lnSpc>
                <a:spcPct val="200000"/>
              </a:lnSpc>
              <a:buSzPct val="120000"/>
              <a:buFont typeface="Arial" panose="020B0604020202020204" pitchFamily="34" charset="0"/>
              <a:buChar char="•"/>
            </a:pPr>
            <a:r>
              <a:rPr lang="ko-KR" altLang="en-US" b="1" kern="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봉사를 실천한 여성 지도자 사례</a:t>
            </a:r>
            <a:endParaRPr lang="en-US" altLang="ko-KR" b="1" kern="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pPr>
              <a:buSzPct val="120000"/>
            </a:pPr>
            <a:r>
              <a:rPr lang="en-US" altLang="ko-KR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    </a:t>
            </a:r>
            <a:endParaRPr lang="en-US" sz="1200" kern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FA9F851E-D457-27D3-E334-1A19DA5D6392}"/>
              </a:ext>
            </a:extLst>
          </p:cNvPr>
          <p:cNvSpPr/>
          <p:nvPr/>
        </p:nvSpPr>
        <p:spPr>
          <a:xfrm>
            <a:off x="3445360" y="1641460"/>
            <a:ext cx="2246222" cy="75828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8B9C6A1-99A3-16F6-640D-B636BBD5D986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785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3E23AF-F351-72E4-8019-DD04E324E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F2369315-4C81-411D-0F45-507335106D4B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AC939182-01FB-7431-DB99-056BA5BE1429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9D66D796-A9A1-81AE-B061-8C7AA7A36F55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7B4401C8-9900-4CD0-675F-F9431A339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D24E0619-4474-E1EE-4916-98E96C4160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A0B751C-EF34-B0F9-2CA5-B0D080F890B5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05D3A1C5-BB5A-65FD-F16E-5A9C2AC30812}"/>
              </a:ext>
            </a:extLst>
          </p:cNvPr>
          <p:cNvSpPr txBox="1">
            <a:spLocks/>
          </p:cNvSpPr>
          <p:nvPr/>
        </p:nvSpPr>
        <p:spPr>
          <a:xfrm>
            <a:off x="2304390" y="1701265"/>
            <a:ext cx="7672642" cy="1970978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ko-KR" altLang="en-US" sz="6000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 고 자 료</a:t>
            </a:r>
            <a:endParaRPr lang="ko-KR" sz="6000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4513BD-4273-2355-C29C-06509A4E4DC2}"/>
              </a:ext>
            </a:extLst>
          </p:cNvPr>
          <p:cNvSpPr/>
          <p:nvPr/>
        </p:nvSpPr>
        <p:spPr>
          <a:xfrm>
            <a:off x="2089915" y="3554043"/>
            <a:ext cx="8351068" cy="11820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endParaRPr lang="en-US" dirty="0">
              <a:solidFill>
                <a:schemeClr val="accent4"/>
              </a:solidFill>
              <a:latin typeface="맑은 고딕" panose="020B0503020000020004" pitchFamily="50" charset="-127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FEF72A1-4240-A3BE-A6E5-299D7FA363B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635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A1AC80-D335-E1C5-EE0B-3DD6E5F75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692CBB9-18B6-F4B1-B8BC-D097A838E70C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ko-KR" altLang="en-US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참고자료</a:t>
            </a:r>
          </a:p>
        </p:txBody>
      </p:sp>
      <p:sp>
        <p:nvSpPr>
          <p:cNvPr id="4" name="Graphic 9">
            <a:extLst>
              <a:ext uri="{FF2B5EF4-FFF2-40B4-BE49-F238E27FC236}">
                <a16:creationId xmlns:a16="http://schemas.microsoft.com/office/drawing/2014/main" id="{C090008E-091E-7CA9-9C11-807E62316FEF}"/>
              </a:ext>
            </a:extLst>
          </p:cNvPr>
          <p:cNvSpPr/>
          <p:nvPr/>
        </p:nvSpPr>
        <p:spPr>
          <a:xfrm>
            <a:off x="10740193" y="4343400"/>
            <a:ext cx="1451806" cy="2514600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solidFill>
            <a:srgbClr val="0D2240"/>
          </a:soli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250BD16E-5589-0C6A-672F-9C8071D25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7" name="Body Copy">
            <a:extLst>
              <a:ext uri="{FF2B5EF4-FFF2-40B4-BE49-F238E27FC236}">
                <a16:creationId xmlns:a16="http://schemas.microsoft.com/office/drawing/2014/main" id="{C92CCBB9-6BF9-5487-B14A-3F6B4536B435}"/>
              </a:ext>
            </a:extLst>
          </p:cNvPr>
          <p:cNvSpPr txBox="1">
            <a:spLocks/>
          </p:cNvSpPr>
          <p:nvPr/>
        </p:nvSpPr>
        <p:spPr>
          <a:xfrm>
            <a:off x="3327581" y="853150"/>
            <a:ext cx="8173892" cy="1053081"/>
          </a:xfrm>
          <a:prstGeom prst="rect">
            <a:avLst/>
          </a:prstGeom>
        </p:spPr>
        <p:txBody>
          <a:bodyPr anchor="b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r>
              <a:rPr lang="ko-KR" altLang="en-US" sz="5400" b="1" dirty="0" err="1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라이온스</a:t>
            </a:r>
            <a:r>
              <a:rPr lang="ko-KR" altLang="en-US" sz="54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charset="0"/>
              </a:rPr>
              <a:t> 앱 접속</a:t>
            </a:r>
            <a:endParaRPr lang="ko-KR" sz="5400" b="1" dirty="0">
              <a:solidFill>
                <a:schemeClr val="accent4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</p:txBody>
      </p:sp>
      <p:sp>
        <p:nvSpPr>
          <p:cNvPr id="9" name="Body Copy">
            <a:extLst>
              <a:ext uri="{FF2B5EF4-FFF2-40B4-BE49-F238E27FC236}">
                <a16:creationId xmlns:a16="http://schemas.microsoft.com/office/drawing/2014/main" id="{46AB8D4E-72BD-28A1-C633-EE0D602E8454}"/>
              </a:ext>
            </a:extLst>
          </p:cNvPr>
          <p:cNvSpPr txBox="1">
            <a:spLocks/>
          </p:cNvSpPr>
          <p:nvPr/>
        </p:nvSpPr>
        <p:spPr>
          <a:xfrm>
            <a:off x="2690606" y="2949407"/>
            <a:ext cx="8723782" cy="277880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SzPct val="120000"/>
            </a:pPr>
            <a:endParaRPr lang="en-US" altLang="ko-KR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charset="0"/>
            </a:endParaRPr>
          </a:p>
          <a:p>
            <a:pPr>
              <a:buSzPct val="120000"/>
            </a:pPr>
            <a:endParaRPr lang="ko-KR" b="1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  <a:p>
            <a:pPr>
              <a:buSzPct val="120000"/>
            </a:pPr>
            <a:endParaRPr lang="en-US" sz="1200" kern="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Yellow Bar">
            <a:extLst>
              <a:ext uri="{FF2B5EF4-FFF2-40B4-BE49-F238E27FC236}">
                <a16:creationId xmlns:a16="http://schemas.microsoft.com/office/drawing/2014/main" id="{DFC89EDF-9764-7334-1F61-4AFA8D1403B8}"/>
              </a:ext>
            </a:extLst>
          </p:cNvPr>
          <p:cNvSpPr/>
          <p:nvPr/>
        </p:nvSpPr>
        <p:spPr>
          <a:xfrm>
            <a:off x="3386838" y="1977679"/>
            <a:ext cx="5230824" cy="83065"/>
          </a:xfrm>
          <a:prstGeom prst="rect">
            <a:avLst/>
          </a:prstGeom>
          <a:solidFill>
            <a:srgbClr val="EBB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algn="ctr"/>
            <a:r>
              <a:rPr lang="ko-KR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101D9ED-14C4-9DD0-1297-346E01BEE7C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Headline">
            <a:extLst>
              <a:ext uri="{FF2B5EF4-FFF2-40B4-BE49-F238E27FC236}">
                <a16:creationId xmlns:a16="http://schemas.microsoft.com/office/drawing/2014/main" id="{B5CE3370-DEB0-6435-B8B3-250758A453C4}"/>
              </a:ext>
            </a:extLst>
          </p:cNvPr>
          <p:cNvSpPr txBox="1">
            <a:spLocks/>
          </p:cNvSpPr>
          <p:nvPr/>
        </p:nvSpPr>
        <p:spPr>
          <a:xfrm>
            <a:off x="2514875" y="2467110"/>
            <a:ext cx="8006057" cy="3583243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2400" b="0" dirty="0">
                <a:solidFill>
                  <a:schemeClr val="bg1"/>
                </a:solidFill>
                <a:latin typeface="맑은 고딕" panose="020B0503020000020004" pitchFamily="50" charset="-127"/>
              </a:rPr>
              <a:t>•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멤버십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임원 기록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수상 기록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•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봉사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소속 복합지구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클럽 봉사 내역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•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Learn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온라인 학습 자료와 연수회 정보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•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보고서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/insights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회원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레오 등 자료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• 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Shop 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 용품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 공식 상품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</a:rPr>
              <a:t>• 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 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클럽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복합지구</a:t>
            </a:r>
            <a:r>
              <a:rPr lang="en-US" alt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협회 등 정보 조회</a:t>
            </a:r>
            <a:endParaRPr lang="en-US" altLang="ko-KR" sz="2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459C2403-5982-A2C1-8495-E2F01394F1F2}"/>
              </a:ext>
            </a:extLst>
          </p:cNvPr>
          <p:cNvSpPr/>
          <p:nvPr/>
        </p:nvSpPr>
        <p:spPr>
          <a:xfrm>
            <a:off x="0" y="-4929"/>
            <a:ext cx="3239486" cy="5610951"/>
          </a:xfrm>
          <a:custGeom>
            <a:avLst/>
            <a:gdLst>
              <a:gd name="connsiteX0" fmla="*/ 0 w 3239486"/>
              <a:gd name="connsiteY0" fmla="*/ 0 h 5610951"/>
              <a:gd name="connsiteX1" fmla="*/ 3239486 w 3239486"/>
              <a:gd name="connsiteY1" fmla="*/ 0 h 5610951"/>
              <a:gd name="connsiteX2" fmla="*/ 0 w 3239486"/>
              <a:gd name="connsiteY2" fmla="*/ 5610951 h 561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39486" h="5610951">
                <a:moveTo>
                  <a:pt x="0" y="0"/>
                </a:moveTo>
                <a:lnTo>
                  <a:pt x="3239486" y="0"/>
                </a:lnTo>
                <a:lnTo>
                  <a:pt x="0" y="56109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4685" tIns="47343" rIns="94685" bIns="47343" rtlCol="0" anchor="ctr">
            <a:noAutofit/>
          </a:bodyPr>
          <a:lstStyle/>
          <a:p>
            <a:pPr algn="ctr"/>
            <a:endParaRPr lang="en-US" dirty="0">
              <a:solidFill>
                <a:schemeClr val="lt1">
                  <a:alpha val="44000"/>
                </a:schemeClr>
              </a:solidFill>
              <a:latin typeface="Open Sans Regular" charset="0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237ADA-B97C-581A-9221-0D23E419C62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38" y="363979"/>
            <a:ext cx="1229081" cy="122908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92009FD-EA6C-2677-7E19-08C5A31A30CE}"/>
              </a:ext>
            </a:extLst>
          </p:cNvPr>
          <p:cNvSpPr txBox="1"/>
          <p:nvPr/>
        </p:nvSpPr>
        <p:spPr>
          <a:xfrm>
            <a:off x="3136799" y="146183"/>
            <a:ext cx="1826141" cy="584775"/>
          </a:xfrm>
          <a:prstGeom prst="rect">
            <a:avLst/>
          </a:prstGeom>
          <a:solidFill>
            <a:srgbClr val="7030A0"/>
          </a:solidFill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</p:spTree>
    <p:extLst>
      <p:ext uri="{BB962C8B-B14F-4D97-AF65-F5344CB8AC3E}">
        <p14:creationId xmlns:p14="http://schemas.microsoft.com/office/powerpoint/2010/main" val="25157640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3FBC6B-EA8E-4A05-D015-B81BCB8F7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C05837E-8F3C-3B8D-4E14-222F98E47800}"/>
              </a:ext>
            </a:extLst>
          </p:cNvPr>
          <p:cNvGrpSpPr/>
          <p:nvPr/>
        </p:nvGrpSpPr>
        <p:grpSpPr>
          <a:xfrm>
            <a:off x="5330735" y="-11430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983317FF-A7E8-9D4B-81EC-00BA08E3D8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F8DDF272-095B-AA17-38E3-2AD665E14772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B335C2C5-F3E9-5A83-25EC-B538AC140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D292615-76A5-D675-B329-9B709C7D85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A8B62B38-99FD-1497-02EA-004719F1428C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358D9B8-A03B-6B43-C9C1-07519297F1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pic>
        <p:nvPicPr>
          <p:cNvPr id="3" name="Background - Image">
            <a:extLst>
              <a:ext uri="{FF2B5EF4-FFF2-40B4-BE49-F238E27FC236}">
                <a16:creationId xmlns:a16="http://schemas.microsoft.com/office/drawing/2014/main" id="{98E3906C-4765-02FB-7454-18F24176B5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alphaModFix amt="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0564" y="211579"/>
            <a:ext cx="12192000" cy="6858000"/>
          </a:xfrm>
          <a:prstGeom prst="rect">
            <a:avLst/>
          </a:prstGeom>
          <a:noFill/>
        </p:spPr>
      </p:pic>
      <p:sp>
        <p:nvSpPr>
          <p:cNvPr id="4" name="Body Copy">
            <a:extLst>
              <a:ext uri="{FF2B5EF4-FFF2-40B4-BE49-F238E27FC236}">
                <a16:creationId xmlns:a16="http://schemas.microsoft.com/office/drawing/2014/main" id="{43F4C749-F271-7F18-BAB5-12E0C81614C9}"/>
              </a:ext>
            </a:extLst>
          </p:cNvPr>
          <p:cNvSpPr txBox="1">
            <a:spLocks/>
          </p:cNvSpPr>
          <p:nvPr/>
        </p:nvSpPr>
        <p:spPr>
          <a:xfrm>
            <a:off x="3310112" y="0"/>
            <a:ext cx="7970462" cy="1209797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9500"/>
              </a:lnSpc>
              <a:spcBef>
                <a:spcPts val="0"/>
              </a:spcBef>
            </a:pPr>
            <a:r>
              <a:rPr lang="ko-KR" altLang="en-US" sz="40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최초 </a:t>
            </a:r>
            <a:r>
              <a:rPr lang="en-US" altLang="ko-KR" sz="40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LION</a:t>
            </a:r>
            <a:r>
              <a:rPr lang="ko-KR" altLang="en-US" sz="40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40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PORTAL </a:t>
            </a:r>
            <a:r>
              <a:rPr lang="ko-KR" altLang="en-US" sz="4000" b="1" dirty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등록 방법</a:t>
            </a:r>
            <a:endParaRPr lang="ko-KR" sz="4000" b="1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  <a:cs typeface="Arial Narrow" panose="020B0604020202020204" pitchFamily="34" charset="0"/>
            </a:endParaRPr>
          </a:p>
        </p:txBody>
      </p:sp>
      <p:sp>
        <p:nvSpPr>
          <p:cNvPr id="6" name="Headline">
            <a:extLst>
              <a:ext uri="{FF2B5EF4-FFF2-40B4-BE49-F238E27FC236}">
                <a16:creationId xmlns:a16="http://schemas.microsoft.com/office/drawing/2014/main" id="{42254C31-A8DD-5ECC-9DD0-8AE6175D8F5D}"/>
              </a:ext>
            </a:extLst>
          </p:cNvPr>
          <p:cNvSpPr txBox="1">
            <a:spLocks/>
          </p:cNvSpPr>
          <p:nvPr/>
        </p:nvSpPr>
        <p:spPr>
          <a:xfrm>
            <a:off x="3090240" y="1324097"/>
            <a:ext cx="8986982" cy="4962326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1.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2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홈페이지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www.lionsclubs.org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2.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오른쪽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상단 메뉴 중 </a:t>
            </a:r>
            <a:r>
              <a:rPr lang="en-US" altLang="ko-KR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LION PORTAL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 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</a:t>
            </a:r>
            <a:r>
              <a:rPr lang="en-US" altLang="ko-KR" sz="2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Don’t Have An Account?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</a:rPr>
              <a:t>–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클릭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이름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입력 후 등록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누르면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3.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국제협회에서 기입한 이메일로 가입 승인 메일 발송 </a:t>
            </a:r>
            <a:endParaRPr lang="en-US" altLang="ko-KR" sz="2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4.</a:t>
            </a:r>
            <a:r>
              <a:rPr lang="ko-KR" altLang="en-US" sz="2000" dirty="0">
                <a:solidFill>
                  <a:srgbClr val="00206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다시</a:t>
            </a:r>
            <a:r>
              <a:rPr lang="en-US" altLang="ko-KR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LION PORTAL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Username/Password </a:t>
            </a:r>
            <a:r>
              <a:rPr lang="ko-KR" altLang="en-US" sz="2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입력하고 </a:t>
            </a:r>
            <a:r>
              <a:rPr lang="en-US" altLang="ko-KR" sz="22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Log In</a:t>
            </a: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Username :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이메일 주소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국제협회에서 승인 받은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20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Password :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 글자를 대문자로 한 영문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숫자</a:t>
            </a:r>
            <a:r>
              <a:rPr lang="en-US" altLang="ko-KR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200" dirty="0">
                <a:solidFill>
                  <a:srgbClr val="7030A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특수기호로 조합</a:t>
            </a:r>
            <a:endParaRPr lang="en-US" altLang="ko-KR" sz="2200" dirty="0">
              <a:solidFill>
                <a:srgbClr val="7030A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E0FE16BF-B24D-731A-BF7E-2DF0FE0221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17" y="1749453"/>
            <a:ext cx="2239663" cy="191815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C016BCC-85E6-57F3-40F0-C61667F3CB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95" y="4066499"/>
            <a:ext cx="2266238" cy="23342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E9E88AF-2E6D-00E7-6A7C-5895CF709E79}"/>
              </a:ext>
            </a:extLst>
          </p:cNvPr>
          <p:cNvSpPr txBox="1"/>
          <p:nvPr/>
        </p:nvSpPr>
        <p:spPr>
          <a:xfrm>
            <a:off x="1424873" y="533731"/>
            <a:ext cx="1826141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</p:spTree>
    <p:extLst>
      <p:ext uri="{BB962C8B-B14F-4D97-AF65-F5344CB8AC3E}">
        <p14:creationId xmlns:p14="http://schemas.microsoft.com/office/powerpoint/2010/main" val="37327115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1B382-7325-D3C0-7240-C0EE185D5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8392587A-5409-B4C1-3E31-37A9E9B81C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4B2C0713-8614-2F2D-E41A-849A56276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맑은 고딕" panose="020B0503020000020004" pitchFamily="50" charset="-127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EFFC237B-D47E-D53B-787D-DC9545C22D70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>
              <a:latin typeface="맑은 고딕" panose="020B0503020000020004" pitchFamily="50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EDE28B8-4311-C1B9-3749-F3BD5C3EF85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EC74BED2-639E-A724-A876-F92FFA3536D6}"/>
              </a:ext>
            </a:extLst>
          </p:cNvPr>
          <p:cNvSpPr txBox="1">
            <a:spLocks/>
          </p:cNvSpPr>
          <p:nvPr/>
        </p:nvSpPr>
        <p:spPr>
          <a:xfrm>
            <a:off x="1850430" y="498972"/>
            <a:ext cx="2743200" cy="445043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참고자료</a:t>
            </a:r>
          </a:p>
        </p:txBody>
      </p:sp>
      <p:sp>
        <p:nvSpPr>
          <p:cNvPr id="4" name="Body Copy">
            <a:extLst>
              <a:ext uri="{FF2B5EF4-FFF2-40B4-BE49-F238E27FC236}">
                <a16:creationId xmlns:a16="http://schemas.microsoft.com/office/drawing/2014/main" id="{4CD3B631-23BF-F578-434A-9457DAF40A4B}"/>
              </a:ext>
            </a:extLst>
          </p:cNvPr>
          <p:cNvSpPr txBox="1">
            <a:spLocks/>
          </p:cNvSpPr>
          <p:nvPr/>
        </p:nvSpPr>
        <p:spPr>
          <a:xfrm>
            <a:off x="1284886" y="1286773"/>
            <a:ext cx="1766628" cy="847666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자 료 실 </a:t>
            </a:r>
            <a:endParaRPr lang="ko-KR" sz="28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6" name="Body Copy">
            <a:extLst>
              <a:ext uri="{FF2B5EF4-FFF2-40B4-BE49-F238E27FC236}">
                <a16:creationId xmlns:a16="http://schemas.microsoft.com/office/drawing/2014/main" id="{601FCF98-2166-AE49-CCDF-DA999EFBA418}"/>
              </a:ext>
            </a:extLst>
          </p:cNvPr>
          <p:cNvSpPr txBox="1">
            <a:spLocks/>
          </p:cNvSpPr>
          <p:nvPr/>
        </p:nvSpPr>
        <p:spPr>
          <a:xfrm>
            <a:off x="8690187" y="1256374"/>
            <a:ext cx="3158089" cy="93739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미션 </a:t>
            </a:r>
            <a:r>
              <a:rPr lang="en-US" altLang="ko-KR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운동 </a:t>
            </a:r>
            <a:endParaRPr lang="ko-KR" sz="28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8" name="Body Copy">
            <a:extLst>
              <a:ext uri="{FF2B5EF4-FFF2-40B4-BE49-F238E27FC236}">
                <a16:creationId xmlns:a16="http://schemas.microsoft.com/office/drawing/2014/main" id="{2D137CD8-1431-A485-2D96-A02F87A40C5F}"/>
              </a:ext>
            </a:extLst>
          </p:cNvPr>
          <p:cNvSpPr txBox="1">
            <a:spLocks/>
          </p:cNvSpPr>
          <p:nvPr/>
        </p:nvSpPr>
        <p:spPr>
          <a:xfrm>
            <a:off x="4693406" y="1305704"/>
            <a:ext cx="2613661" cy="888064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1828755" indent="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0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ts val="6400"/>
              </a:lnSpc>
              <a:spcBef>
                <a:spcPts val="0"/>
              </a:spcBef>
              <a:buSzPct val="120000"/>
              <a:defRPr/>
            </a:pPr>
            <a:r>
              <a:rPr lang="ko-KR" altLang="en-US" sz="2800" b="1" dirty="0">
                <a:solidFill>
                  <a:srgbClr val="00338D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이사회 방침서</a:t>
            </a:r>
            <a:endParaRPr lang="ko-KR" sz="2800" b="1" dirty="0">
              <a:solidFill>
                <a:srgbClr val="00338D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2F547D-BE14-4F82-07A4-8D1DB917868C}"/>
              </a:ext>
            </a:extLst>
          </p:cNvPr>
          <p:cNvSpPr txBox="1"/>
          <p:nvPr/>
        </p:nvSpPr>
        <p:spPr>
          <a:xfrm>
            <a:off x="732146" y="2193768"/>
            <a:ext cx="2986712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b="1" dirty="0" err="1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국제라이온스협회의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제 규정을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필터링 기준 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카테고리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유형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청중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원인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언어 등 다양한 키워드로 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선택하여 검색할 수 있다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  <a:endParaRPr 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C76E17-D742-2DF2-EA75-AE6EAB6CC2F9}"/>
              </a:ext>
            </a:extLst>
          </p:cNvPr>
          <p:cNvSpPr txBox="1"/>
          <p:nvPr/>
        </p:nvSpPr>
        <p:spPr>
          <a:xfrm>
            <a:off x="8441860" y="2192976"/>
            <a:ext cx="298671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회원 권유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신생클럽 조직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, </a:t>
            </a: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시상 제도 등 미션 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1.5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관련 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자료를 검색할 수 있다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.</a:t>
            </a:r>
            <a:endParaRPr 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grpSp>
        <p:nvGrpSpPr>
          <p:cNvPr id="11" name="Group 11">
            <a:extLst>
              <a:ext uri="{FF2B5EF4-FFF2-40B4-BE49-F238E27FC236}">
                <a16:creationId xmlns:a16="http://schemas.microsoft.com/office/drawing/2014/main" id="{5BFBA1FB-DC79-CFD9-8940-01BE9ABA6BFC}"/>
              </a:ext>
            </a:extLst>
          </p:cNvPr>
          <p:cNvGrpSpPr/>
          <p:nvPr/>
        </p:nvGrpSpPr>
        <p:grpSpPr>
          <a:xfrm>
            <a:off x="465408" y="3945390"/>
            <a:ext cx="2986712" cy="2540158"/>
            <a:chOff x="6907918" y="1135076"/>
            <a:chExt cx="4724754" cy="4167542"/>
          </a:xfrm>
        </p:grpSpPr>
        <p:pic>
          <p:nvPicPr>
            <p:cNvPr id="12" name="Picture 3">
              <a:extLst>
                <a:ext uri="{FF2B5EF4-FFF2-40B4-BE49-F238E27FC236}">
                  <a16:creationId xmlns:a16="http://schemas.microsoft.com/office/drawing/2014/main" id="{8CD1803A-1AB2-A374-75CC-C757E3A14E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3906" y="1151620"/>
              <a:ext cx="3572781" cy="4150998"/>
            </a:xfrm>
            <a:prstGeom prst="rect">
              <a:avLst/>
            </a:prstGeom>
          </p:spPr>
        </p:pic>
        <p:sp>
          <p:nvSpPr>
            <p:cNvPr id="13" name="Headline">
              <a:extLst>
                <a:ext uri="{FF2B5EF4-FFF2-40B4-BE49-F238E27FC236}">
                  <a16:creationId xmlns:a16="http://schemas.microsoft.com/office/drawing/2014/main" id="{3A93EF3C-6B6B-BEF4-1BF3-272F437E749F}"/>
                </a:ext>
              </a:extLst>
            </p:cNvPr>
            <p:cNvSpPr txBox="1">
              <a:spLocks/>
            </p:cNvSpPr>
            <p:nvPr/>
          </p:nvSpPr>
          <p:spPr>
            <a:xfrm>
              <a:off x="6907918" y="1135076"/>
              <a:ext cx="4724754" cy="784494"/>
            </a:xfrm>
            <a:prstGeom prst="rect">
              <a:avLst/>
            </a:prstGeom>
          </p:spPr>
          <p:txBody>
            <a:bodyPr lIns="91440" tIns="45720" rIns="91440" bIns="45720" anchor="ctr"/>
            <a:lstStyle>
              <a:lvl1pPr marL="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 b="1">
                  <a:solidFill>
                    <a:srgbClr val="0A5496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1pPr>
              <a:lvl2pPr marL="519099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Segoe UI" panose="020B0502040204020203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2pPr>
              <a:lvl3pPr marL="914377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3pPr>
              <a:lvl4pPr marL="137156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4pPr>
              <a:lvl5pPr marL="182875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5pPr>
              <a:lvl6pPr marL="2285943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6pPr>
              <a:lvl7pPr marL="2743131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7pPr>
              <a:lvl8pPr marL="320032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8pPr>
              <a:lvl9pPr marL="3657509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spcBef>
                  <a:spcPts val="1000"/>
                </a:spcBef>
              </a:pPr>
              <a:r>
                <a:rPr lang="ko-KR" sz="24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</a:rPr>
                <a:t>스캔하기</a:t>
              </a: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1AAC1AF2-8995-8633-91FF-846A2EAD4D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74" y="4433631"/>
            <a:ext cx="1931366" cy="1882419"/>
          </a:xfrm>
          <a:prstGeom prst="rect">
            <a:avLst/>
          </a:prstGeom>
        </p:spPr>
      </p:pic>
      <p:grpSp>
        <p:nvGrpSpPr>
          <p:cNvPr id="15" name="Group 11">
            <a:extLst>
              <a:ext uri="{FF2B5EF4-FFF2-40B4-BE49-F238E27FC236}">
                <a16:creationId xmlns:a16="http://schemas.microsoft.com/office/drawing/2014/main" id="{6508E032-9B38-164E-92AF-FE91EEB11761}"/>
              </a:ext>
            </a:extLst>
          </p:cNvPr>
          <p:cNvGrpSpPr/>
          <p:nvPr/>
        </p:nvGrpSpPr>
        <p:grpSpPr>
          <a:xfrm>
            <a:off x="8354595" y="3898466"/>
            <a:ext cx="3040238" cy="2629545"/>
            <a:chOff x="6960351" y="1113482"/>
            <a:chExt cx="4724754" cy="4189136"/>
          </a:xfrm>
        </p:grpSpPr>
        <p:pic>
          <p:nvPicPr>
            <p:cNvPr id="16" name="Picture 3">
              <a:extLst>
                <a:ext uri="{FF2B5EF4-FFF2-40B4-BE49-F238E27FC236}">
                  <a16:creationId xmlns:a16="http://schemas.microsoft.com/office/drawing/2014/main" id="{F2A0DCD5-CA11-6B54-99A6-52E2922EA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3906" y="1151620"/>
              <a:ext cx="3572781" cy="4150998"/>
            </a:xfrm>
            <a:prstGeom prst="rect">
              <a:avLst/>
            </a:prstGeom>
          </p:spPr>
        </p:pic>
        <p:sp>
          <p:nvSpPr>
            <p:cNvPr id="17" name="Headline">
              <a:extLst>
                <a:ext uri="{FF2B5EF4-FFF2-40B4-BE49-F238E27FC236}">
                  <a16:creationId xmlns:a16="http://schemas.microsoft.com/office/drawing/2014/main" id="{9FF3E308-74FF-47D9-CD4D-E7B227DA9F94}"/>
                </a:ext>
              </a:extLst>
            </p:cNvPr>
            <p:cNvSpPr txBox="1">
              <a:spLocks/>
            </p:cNvSpPr>
            <p:nvPr/>
          </p:nvSpPr>
          <p:spPr>
            <a:xfrm>
              <a:off x="6960351" y="1113482"/>
              <a:ext cx="4724754" cy="784494"/>
            </a:xfrm>
            <a:prstGeom prst="rect">
              <a:avLst/>
            </a:prstGeom>
          </p:spPr>
          <p:txBody>
            <a:bodyPr lIns="91440" tIns="45720" rIns="91440" bIns="45720" anchor="ctr"/>
            <a:lstStyle>
              <a:lvl1pPr marL="0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 b="1">
                  <a:solidFill>
                    <a:srgbClr val="0A5496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1pPr>
              <a:lvl2pPr marL="519099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Segoe UI" panose="020B0502040204020203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2pPr>
              <a:lvl3pPr marL="914377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4000">
                  <a:solidFill>
                    <a:srgbClr val="F0C300"/>
                  </a:solidFill>
                  <a:latin typeface="Arial" panose="020B0604020202020204" pitchFamily="34" charset="0"/>
                  <a:ea typeface="ヒラギノ角ゴ Pro W3" charset="0"/>
                  <a:cs typeface="Arial" panose="020B0604020202020204" pitchFamily="34" charset="0"/>
                </a:defRPr>
              </a:lvl3pPr>
              <a:lvl4pPr marL="137156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4pPr>
              <a:lvl5pPr marL="1828755" indent="0" algn="ctr" rtl="0" eaLnBrk="1" fontAlgn="base" hangingPunct="1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None/>
                <a:defRPr sz="4000">
                  <a:solidFill>
                    <a:srgbClr val="F0C300"/>
                  </a:solidFill>
                  <a:latin typeface="+mn-lt"/>
                  <a:ea typeface="ヒラギノ角ゴ Pro W3" charset="0"/>
                </a:defRPr>
              </a:lvl5pPr>
              <a:lvl6pPr marL="2285943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6pPr>
              <a:lvl7pPr marL="2743131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7pPr>
              <a:lvl8pPr marL="3200320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8pPr>
              <a:lvl9pPr marL="3657509" algn="l" rtl="0" eaLnBrk="1" fontAlgn="base" hangingPunct="1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>
                <a:spcBef>
                  <a:spcPts val="1000"/>
                </a:spcBef>
              </a:pPr>
              <a:r>
                <a:rPr lang="ko-KR" sz="2400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</a:rPr>
                <a:t>스캔하기</a:t>
              </a: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9D549154-CA24-7E0A-D140-E43FC3C9ED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481" y="4444427"/>
            <a:ext cx="1958466" cy="1942149"/>
          </a:xfrm>
          <a:prstGeom prst="rect">
            <a:avLst/>
          </a:prstGeom>
        </p:spPr>
      </p:pic>
      <p:pic>
        <p:nvPicPr>
          <p:cNvPr id="21" name="Picture 3">
            <a:extLst>
              <a:ext uri="{FF2B5EF4-FFF2-40B4-BE49-F238E27FC236}">
                <a16:creationId xmlns:a16="http://schemas.microsoft.com/office/drawing/2014/main" id="{DAA06A0A-6EF0-87E6-CA44-52FBC500E48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846" y="3939951"/>
            <a:ext cx="2237327" cy="2530074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3891E697-ED37-DACF-0288-EF162A49AB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621" y="4430139"/>
            <a:ext cx="1930373" cy="189308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80FAF9C-6FED-9F85-6E0A-D3276CFF6E83}"/>
              </a:ext>
            </a:extLst>
          </p:cNvPr>
          <p:cNvSpPr txBox="1"/>
          <p:nvPr/>
        </p:nvSpPr>
        <p:spPr>
          <a:xfrm>
            <a:off x="4525201" y="2200313"/>
            <a:ext cx="3110316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총 </a:t>
            </a:r>
            <a:r>
              <a:rPr lang="en-US" altLang="ko-KR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26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장의 </a:t>
            </a:r>
            <a:r>
              <a:rPr lang="ko-KR" altLang="en-US" b="1" dirty="0" err="1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섹션으로</a:t>
            </a:r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 구성된</a:t>
            </a:r>
            <a:endParaRPr lang="en-US" alt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  <a:p>
            <a:pPr fontAlgn="base"/>
            <a:r>
              <a:rPr lang="ko-KR" altLang="en-US" b="1" dirty="0">
                <a:solidFill>
                  <a:srgbClr val="612B88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참고 및 준수할 주요 방침</a:t>
            </a:r>
            <a:endParaRPr lang="ko-KR" b="1" dirty="0">
              <a:solidFill>
                <a:srgbClr val="612B88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/>
            </a:endParaRPr>
          </a:p>
        </p:txBody>
      </p:sp>
      <p:sp>
        <p:nvSpPr>
          <p:cNvPr id="30" name="Headline">
            <a:extLst>
              <a:ext uri="{FF2B5EF4-FFF2-40B4-BE49-F238E27FC236}">
                <a16:creationId xmlns:a16="http://schemas.microsoft.com/office/drawing/2014/main" id="{00B8D1FB-8FB8-35A9-8F4B-9012B833193F}"/>
              </a:ext>
            </a:extLst>
          </p:cNvPr>
          <p:cNvSpPr txBox="1">
            <a:spLocks/>
          </p:cNvSpPr>
          <p:nvPr/>
        </p:nvSpPr>
        <p:spPr>
          <a:xfrm>
            <a:off x="4379807" y="3956160"/>
            <a:ext cx="3137742" cy="417240"/>
          </a:xfrm>
          <a:prstGeom prst="rect">
            <a:avLst/>
          </a:prstGeom>
        </p:spPr>
        <p:txBody>
          <a:bodyPr lIns="91440" tIns="45720" rIns="91440" bIns="45720"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 b="1">
                <a:solidFill>
                  <a:srgbClr val="0A5496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spcBef>
                <a:spcPts val="1000"/>
              </a:spcBef>
            </a:pPr>
            <a:r>
              <a:rPr lang="ko-KR" sz="2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</a:rPr>
              <a:t>스캔하기</a:t>
            </a:r>
          </a:p>
        </p:txBody>
      </p:sp>
    </p:spTree>
    <p:extLst>
      <p:ext uri="{BB962C8B-B14F-4D97-AF65-F5344CB8AC3E}">
        <p14:creationId xmlns:p14="http://schemas.microsoft.com/office/powerpoint/2010/main" val="19661713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80415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CF3A9172-D531-B73F-3E12-D1FA87A798BF}"/>
              </a:ext>
            </a:extLst>
          </p:cNvPr>
          <p:cNvSpPr txBox="1">
            <a:spLocks/>
          </p:cNvSpPr>
          <p:nvPr/>
        </p:nvSpPr>
        <p:spPr>
          <a:xfrm>
            <a:off x="2198769" y="498972"/>
            <a:ext cx="2743200" cy="524939"/>
          </a:xfrm>
          <a:prstGeom prst="rect">
            <a:avLst/>
          </a:prstGeom>
        </p:spPr>
        <p:txBody>
          <a:bodyPr anchor="ctr"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36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519099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914377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4000">
                <a:solidFill>
                  <a:srgbClr val="F0C300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37156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4pPr>
            <a:lvl5pPr marL="1828755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4000">
                <a:solidFill>
                  <a:srgbClr val="F0C300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ko-KR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참고자료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D4CDA-CC72-CCC4-88BA-048646F798E3}"/>
              </a:ext>
            </a:extLst>
          </p:cNvPr>
          <p:cNvSpPr/>
          <p:nvPr/>
        </p:nvSpPr>
        <p:spPr>
          <a:xfrm>
            <a:off x="2198769" y="1121985"/>
            <a:ext cx="2743200" cy="72760"/>
          </a:xfrm>
          <a:prstGeom prst="rect">
            <a:avLst/>
          </a:prstGeom>
          <a:solidFill>
            <a:srgbClr val="FBC60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4685" tIns="47343" rIns="94685" bIns="47343"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9" name="Rectangle 28">
            <a:extLst>
              <a:ext uri="{FF2B5EF4-FFF2-40B4-BE49-F238E27FC236}">
                <a16:creationId xmlns:a16="http://schemas.microsoft.com/office/drawing/2014/main" id="{5D5098C1-405E-6CAF-8AD2-8E6B136E877C}"/>
              </a:ext>
            </a:extLst>
          </p:cNvPr>
          <p:cNvSpPr/>
          <p:nvPr/>
        </p:nvSpPr>
        <p:spPr>
          <a:xfrm>
            <a:off x="1879745" y="2353500"/>
            <a:ext cx="8487748" cy="382958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자료실에서 자료 검색이 어려울 경우 </a:t>
            </a:r>
            <a:r>
              <a:rPr lang="en-US" altLang="ko-KR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</a:t>
            </a:r>
            <a:r>
              <a:rPr lang="ko-KR" altLang="en-US" sz="24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이용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1) </a:t>
            </a:r>
            <a:r>
              <a:rPr lang="ko-KR" altLang="en-US" sz="22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데스크탑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 클릭</a:t>
            </a:r>
            <a:endParaRPr lang="en-US" altLang="ko-KR" sz="10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2)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핸드폰으로 검색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상단 오른쪽의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왼쪽 하단의 </a:t>
            </a:r>
            <a:r>
              <a:rPr lang="en-US" altLang="ko-KR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EN   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u="sng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한국어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-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다시 상단 오른쪽        클릭</a:t>
            </a:r>
            <a:r>
              <a:rPr lang="en-US" altLang="ko-KR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22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          클릭</a:t>
            </a: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필요한 정보에 빠르게 접근할 수 있도록 맞춤형 지원 제공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    </a:t>
            </a:r>
            <a:r>
              <a:rPr lang="en-US" altLang="ko-KR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b="1" dirty="0">
                <a:solidFill>
                  <a:schemeClr val="accent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질문 사항이 구체적일수록 원하는 답변을 얻을 확률이 높음</a:t>
            </a:r>
            <a:endParaRPr lang="en-US" altLang="ko-KR" b="1" dirty="0">
              <a:solidFill>
                <a:schemeClr val="accent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vl="0" defTabSz="889000">
              <a:spcBef>
                <a:spcPct val="0"/>
              </a:spcBef>
              <a:spcAft>
                <a:spcPct val="35000"/>
              </a:spcAft>
            </a:pPr>
            <a:endParaRPr lang="en-US" altLang="ko-KR" sz="22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Rectangle 28">
            <a:extLst>
              <a:ext uri="{FF2B5EF4-FFF2-40B4-BE49-F238E27FC236}">
                <a16:creationId xmlns:a16="http://schemas.microsoft.com/office/drawing/2014/main" id="{652E8402-96A7-6825-AE09-1352837173C1}"/>
              </a:ext>
            </a:extLst>
          </p:cNvPr>
          <p:cNvSpPr/>
          <p:nvPr/>
        </p:nvSpPr>
        <p:spPr>
          <a:xfrm>
            <a:off x="1879745" y="1652240"/>
            <a:ext cx="8487748" cy="5249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rgbClr val="FFFFFF"/>
            </a:solidFill>
          </a:ln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9192" tIns="89192" rIns="89192" bIns="89192" numCol="1" spcCol="1270" anchor="ctr" anchorCtr="0">
            <a:noAutofit/>
          </a:bodyPr>
          <a:lstStyle/>
          <a:p>
            <a:pPr lvl="0" defTabSz="889000">
              <a:spcBef>
                <a:spcPct val="0"/>
              </a:spcBef>
              <a:spcAft>
                <a:spcPct val="35000"/>
              </a:spcAft>
            </a:pPr>
            <a:r>
              <a:rPr lang="ko-KR" altLang="en-US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라이온 </a:t>
            </a:r>
            <a:r>
              <a:rPr lang="en-US" altLang="ko-KR" sz="2800" b="1" dirty="0">
                <a:solidFill>
                  <a:schemeClr val="accent4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AI  </a:t>
            </a:r>
            <a:r>
              <a:rPr lang="en-US" altLang="ko-KR" sz="2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LION AI        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2800" b="1" dirty="0" err="1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국제협회</a:t>
            </a:r>
            <a:r>
              <a:rPr lang="ko-KR" altLang="en-US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 홈페이지</a:t>
            </a:r>
            <a:r>
              <a:rPr lang="en-US" altLang="ko-KR" sz="2800" b="1" dirty="0">
                <a:solidFill>
                  <a:srgbClr val="FFC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endParaRPr lang="ko-KR" sz="2800" b="1" dirty="0">
              <a:solidFill>
                <a:srgbClr val="FFC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포인트가 4개인 별 5"/>
          <p:cNvSpPr/>
          <p:nvPr/>
        </p:nvSpPr>
        <p:spPr>
          <a:xfrm>
            <a:off x="5597430" y="1716431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포인트가 4개인 별 15"/>
          <p:cNvSpPr/>
          <p:nvPr/>
        </p:nvSpPr>
        <p:spPr>
          <a:xfrm>
            <a:off x="5672556" y="1907468"/>
            <a:ext cx="171450" cy="22650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포인트가 4개인 별 16"/>
          <p:cNvSpPr/>
          <p:nvPr/>
        </p:nvSpPr>
        <p:spPr>
          <a:xfrm>
            <a:off x="5642551" y="1678587"/>
            <a:ext cx="392371" cy="446032"/>
          </a:xfrm>
          <a:prstGeom prst="star4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671" y="3302183"/>
            <a:ext cx="1352739" cy="34294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847" y="3745674"/>
            <a:ext cx="522671" cy="330108"/>
          </a:xfrm>
          <a:prstGeom prst="rect">
            <a:avLst/>
          </a:prstGeom>
        </p:spPr>
      </p:pic>
      <p:sp>
        <p:nvSpPr>
          <p:cNvPr id="3" name="이등변 삼각형 2"/>
          <p:cNvSpPr/>
          <p:nvPr/>
        </p:nvSpPr>
        <p:spPr>
          <a:xfrm rot="10800000">
            <a:off x="6502896" y="335031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이등변 삼각형 22"/>
          <p:cNvSpPr/>
          <p:nvPr/>
        </p:nvSpPr>
        <p:spPr>
          <a:xfrm rot="10800000">
            <a:off x="4563121" y="4264226"/>
            <a:ext cx="289157" cy="246682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052" y="4657789"/>
            <a:ext cx="522671" cy="33010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212" y="4639698"/>
            <a:ext cx="1352739" cy="342948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2238472" y="570624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238472" y="5366990"/>
            <a:ext cx="132590" cy="16293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7896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07F465-7710-F7B3-6F54-EAC5BAB1B7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671C148A-55A8-C4F7-0CC0-DFF738D9EEB2}"/>
              </a:ext>
            </a:extLst>
          </p:cNvPr>
          <p:cNvGrpSpPr/>
          <p:nvPr/>
        </p:nvGrpSpPr>
        <p:grpSpPr>
          <a:xfrm>
            <a:off x="6571494" y="0"/>
            <a:ext cx="6861265" cy="6858000"/>
            <a:chOff x="6580415" y="0"/>
            <a:chExt cx="6861265" cy="6858000"/>
          </a:xfrm>
        </p:grpSpPr>
        <p:sp>
          <p:nvSpPr>
            <p:cNvPr id="33" name="Graphic 10">
              <a:extLst>
                <a:ext uri="{FF2B5EF4-FFF2-40B4-BE49-F238E27FC236}">
                  <a16:creationId xmlns:a16="http://schemas.microsoft.com/office/drawing/2014/main" id="{4A60E546-6A98-DB48-4058-CC1DA0D5BAE3}"/>
                </a:ext>
              </a:extLst>
            </p:cNvPr>
            <p:cNvSpPr/>
            <p:nvPr/>
          </p:nvSpPr>
          <p:spPr>
            <a:xfrm flipH="1">
              <a:off x="6580415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100000">
                  <a:srgbClr val="7A2582">
                    <a:alpha val="0"/>
                  </a:srgbClr>
                </a:gs>
                <a:gs pos="0">
                  <a:srgbClr val="00338D">
                    <a:alpha val="2500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raphic 11">
              <a:extLst>
                <a:ext uri="{FF2B5EF4-FFF2-40B4-BE49-F238E27FC236}">
                  <a16:creationId xmlns:a16="http://schemas.microsoft.com/office/drawing/2014/main" id="{ACCA944C-D2F0-6CB2-8BE9-6DB1924B4ABD}"/>
                </a:ext>
              </a:extLst>
            </p:cNvPr>
            <p:cNvSpPr/>
            <p:nvPr/>
          </p:nvSpPr>
          <p:spPr>
            <a:xfrm>
              <a:off x="6583680" y="0"/>
              <a:ext cx="6858000" cy="6858000"/>
            </a:xfrm>
            <a:custGeom>
              <a:avLst/>
              <a:gdLst>
                <a:gd name="connsiteX0" fmla="*/ 2898529 w 6858000"/>
                <a:gd name="connsiteY0" fmla="*/ 6858000 h 6858000"/>
                <a:gd name="connsiteX1" fmla="*/ 6858000 w 6858000"/>
                <a:gd name="connsiteY1" fmla="*/ 0 h 6858000"/>
                <a:gd name="connsiteX2" fmla="*/ 3959471 w 6858000"/>
                <a:gd name="connsiteY2" fmla="*/ 0 h 6858000"/>
                <a:gd name="connsiteX3" fmla="*/ 0 w 685800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58000" h="6858000">
                  <a:moveTo>
                    <a:pt x="2898529" y="6858000"/>
                  </a:moveTo>
                  <a:lnTo>
                    <a:pt x="6858000" y="0"/>
                  </a:lnTo>
                  <a:lnTo>
                    <a:pt x="3959471" y="0"/>
                  </a:lnTo>
                  <a:lnTo>
                    <a:pt x="0" y="6858000"/>
                  </a:lnTo>
                  <a:close/>
                </a:path>
              </a:pathLst>
            </a:custGeom>
            <a:gradFill>
              <a:gsLst>
                <a:gs pos="0">
                  <a:srgbClr val="7A2582">
                    <a:alpha val="25000"/>
                  </a:srgbClr>
                </a:gs>
                <a:gs pos="99000">
                  <a:srgbClr val="00338D">
                    <a:alpha val="0"/>
                  </a:srgbClr>
                </a:gs>
              </a:gsLst>
              <a:lin ang="16200000" scaled="0"/>
            </a:gradFill>
            <a:ln w="7938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" name="Page Number - Blue">
            <a:extLst>
              <a:ext uri="{FF2B5EF4-FFF2-40B4-BE49-F238E27FC236}">
                <a16:creationId xmlns:a16="http://schemas.microsoft.com/office/drawing/2014/main" id="{C17F5904-7EC4-C1BC-FBB9-3CA3F6A9F8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6" y="6400725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5" name="Page Number - White">
            <a:extLst>
              <a:ext uri="{FF2B5EF4-FFF2-40B4-BE49-F238E27FC236}">
                <a16:creationId xmlns:a16="http://schemas.microsoft.com/office/drawing/2014/main" id="{378CE54B-B8FC-C177-38EA-F98FE145A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37157" y="6400726"/>
            <a:ext cx="654844" cy="4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>
            <a:no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ヒラギノ角ゴ Pro W3" charset="0"/>
              </a:defRPr>
            </a:lvl9pPr>
          </a:lstStyle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81962F-67D4-FD44-86D5-55EBF96E0DB7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338D"/>
                </a:solidFill>
                <a:effectLst/>
                <a:uLnTx/>
                <a:uFillTx/>
                <a:latin typeface="Arial" charset="0"/>
              </a:rPr>
              <a:pPr marL="0" marR="0" lvl="0" indent="0" algn="l" defTabSz="914400" rtl="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338D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36" name="Graphic 35">
            <a:extLst>
              <a:ext uri="{FF2B5EF4-FFF2-40B4-BE49-F238E27FC236}">
                <a16:creationId xmlns:a16="http://schemas.microsoft.com/office/drawing/2014/main" id="{4DBE35EA-FD19-59D3-F440-C88DEFE42144}"/>
              </a:ext>
            </a:extLst>
          </p:cNvPr>
          <p:cNvSpPr/>
          <p:nvPr/>
        </p:nvSpPr>
        <p:spPr>
          <a:xfrm rot="10800000">
            <a:off x="0" y="0"/>
            <a:ext cx="1181130" cy="2045776"/>
          </a:xfrm>
          <a:custGeom>
            <a:avLst/>
            <a:gdLst>
              <a:gd name="connsiteX0" fmla="*/ 0 w 1451806"/>
              <a:gd name="connsiteY0" fmla="*/ 2514600 h 2514600"/>
              <a:gd name="connsiteX1" fmla="*/ 1451806 w 1451806"/>
              <a:gd name="connsiteY1" fmla="*/ 0 h 2514600"/>
              <a:gd name="connsiteX2" fmla="*/ 1451806 w 1451806"/>
              <a:gd name="connsiteY2" fmla="*/ 251460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51806" h="2514600">
                <a:moveTo>
                  <a:pt x="0" y="2514600"/>
                </a:moveTo>
                <a:lnTo>
                  <a:pt x="1451806" y="0"/>
                </a:lnTo>
                <a:lnTo>
                  <a:pt x="1451806" y="2514600"/>
                </a:lnTo>
                <a:close/>
              </a:path>
            </a:pathLst>
          </a:custGeom>
          <a:gradFill>
            <a:gsLst>
              <a:gs pos="0">
                <a:srgbClr val="7A2582"/>
              </a:gs>
              <a:gs pos="100000">
                <a:srgbClr val="00338D"/>
              </a:gs>
            </a:gsLst>
            <a:lin ang="19800000" scaled="0"/>
          </a:gradFill>
          <a:ln w="29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+mn-ea"/>
              <a:cs typeface="+mn-cs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A83C590-ACC5-2A46-76B8-EE398679C2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8" y="211579"/>
            <a:ext cx="1229081" cy="1229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3E0EDA-D6CB-477E-B112-DE496F10AE33}"/>
              </a:ext>
            </a:extLst>
          </p:cNvPr>
          <p:cNvSpPr txBox="1"/>
          <p:nvPr/>
        </p:nvSpPr>
        <p:spPr>
          <a:xfrm>
            <a:off x="3850105" y="1854016"/>
            <a:ext cx="54248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 </a:t>
            </a:r>
            <a:r>
              <a:rPr lang="en-US" altLang="ko-KR" sz="7200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7200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Body Copy">
            <a:extLst>
              <a:ext uri="{FF2B5EF4-FFF2-40B4-BE49-F238E27FC236}">
                <a16:creationId xmlns:a16="http://schemas.microsoft.com/office/drawing/2014/main" id="{8EFDB5E2-EAB1-4B07-92C7-C48604C11C8B}"/>
              </a:ext>
            </a:extLst>
          </p:cNvPr>
          <p:cNvSpPr txBox="1">
            <a:spLocks/>
          </p:cNvSpPr>
          <p:nvPr/>
        </p:nvSpPr>
        <p:spPr>
          <a:xfrm>
            <a:off x="768806" y="5003984"/>
            <a:ext cx="10668000" cy="504126"/>
          </a:xfrm>
          <a:prstGeom prst="rect">
            <a:avLst/>
          </a:prstGeom>
        </p:spPr>
        <p:txBody>
          <a:bodyPr/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1800" b="1">
                <a:solidFill>
                  <a:schemeClr val="accent6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1pPr>
            <a:lvl2pPr marL="746107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Segoe UI" panose="020B0502040204020203" pitchFamily="34" charset="0"/>
              <a:buChar char="—"/>
              <a:defRPr sz="16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2pPr>
            <a:lvl3pPr marL="1144559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  <a:ea typeface="ヒラギノ角ゴ Pro W3" charset="0"/>
                <a:cs typeface="Arial" panose="020B0604020202020204" pitchFamily="34" charset="0"/>
              </a:defRPr>
            </a:lvl3pPr>
            <a:lvl4pPr marL="1598573" indent="-227008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▫"/>
              <a:defRPr>
                <a:solidFill>
                  <a:schemeClr val="tx1"/>
                </a:solidFill>
                <a:latin typeface="+mn-lt"/>
                <a:ea typeface="ヒラギノ角ゴ Pro W3" charset="0"/>
              </a:defRPr>
            </a:lvl4pPr>
            <a:lvl5pPr marL="2058937" indent="-230182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◦"/>
              <a:defRPr sz="1600">
                <a:solidFill>
                  <a:schemeClr val="tx1"/>
                </a:solidFill>
                <a:latin typeface="+mn-lt"/>
                <a:ea typeface="ヒラギノ角ゴ Pro W3" charset="0"/>
              </a:defRPr>
            </a:lvl5pPr>
            <a:lvl6pPr marL="2285943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6pPr>
            <a:lvl7pPr marL="2743131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7pPr>
            <a:lvl8pPr marL="320032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8pPr>
            <a:lvl9pPr marL="3657509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</a:t>
            </a:r>
            <a:r>
              <a:rPr lang="en-US" altLang="ko-KR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32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국제라이온스협회</a:t>
            </a:r>
            <a:r>
              <a:rPr lang="ko-KR" altLang="en-US" sz="3200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한국연합회 </a:t>
            </a:r>
            <a:endParaRPr lang="en-US" altLang="ko-KR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320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연수위원회</a:t>
            </a:r>
            <a:endParaRPr lang="ko-KR" altLang="en-US" sz="3200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4681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2642</TotalTime>
  <Words>3119</Words>
  <Application>Microsoft Office PowerPoint</Application>
  <PresentationFormat>와이드스크린</PresentationFormat>
  <Paragraphs>903</Paragraphs>
  <Slides>33</Slides>
  <Notes>31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42" baseType="lpstr">
      <vt:lpstr>Open Sans Regular</vt:lpstr>
      <vt:lpstr>굴림체</vt:lpstr>
      <vt:lpstr>맑은 고딕</vt:lpstr>
      <vt:lpstr>함초롬돋움</vt:lpstr>
      <vt:lpstr>휴먼엑스포</vt:lpstr>
      <vt:lpstr>Arial</vt:lpstr>
      <vt:lpstr>Calibri</vt:lpstr>
      <vt:lpstr>Segoe UI Semibold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win10</dc:creator>
  <cp:lastModifiedBy>ryoo5800@gmail.com</cp:lastModifiedBy>
  <cp:revision>58</cp:revision>
  <dcterms:created xsi:type="dcterms:W3CDTF">2025-10-07T14:07:17Z</dcterms:created>
  <dcterms:modified xsi:type="dcterms:W3CDTF">2026-03-17T05:15:20Z</dcterms:modified>
</cp:coreProperties>
</file>